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57"/>
  </p:notesMasterIdLst>
  <p:handoutMasterIdLst>
    <p:handoutMasterId r:id="rId58"/>
  </p:handoutMasterIdLst>
  <p:sldIdLst>
    <p:sldId id="261" r:id="rId2"/>
    <p:sldId id="332" r:id="rId3"/>
    <p:sldId id="286" r:id="rId4"/>
    <p:sldId id="280" r:id="rId5"/>
    <p:sldId id="279" r:id="rId6"/>
    <p:sldId id="278" r:id="rId7"/>
    <p:sldId id="329" r:id="rId8"/>
    <p:sldId id="281" r:id="rId9"/>
    <p:sldId id="282" r:id="rId10"/>
    <p:sldId id="287" r:id="rId11"/>
    <p:sldId id="309" r:id="rId12"/>
    <p:sldId id="330" r:id="rId13"/>
    <p:sldId id="276" r:id="rId14"/>
    <p:sldId id="333" r:id="rId15"/>
    <p:sldId id="284" r:id="rId16"/>
    <p:sldId id="288" r:id="rId17"/>
    <p:sldId id="291" r:id="rId18"/>
    <p:sldId id="334" r:id="rId19"/>
    <p:sldId id="289" r:id="rId20"/>
    <p:sldId id="331" r:id="rId21"/>
    <p:sldId id="293" r:id="rId22"/>
    <p:sldId id="290" r:id="rId23"/>
    <p:sldId id="295" r:id="rId24"/>
    <p:sldId id="296" r:id="rId25"/>
    <p:sldId id="298" r:id="rId26"/>
    <p:sldId id="299" r:id="rId27"/>
    <p:sldId id="300" r:id="rId28"/>
    <p:sldId id="301" r:id="rId29"/>
    <p:sldId id="302" r:id="rId30"/>
    <p:sldId id="303" r:id="rId31"/>
    <p:sldId id="304" r:id="rId32"/>
    <p:sldId id="310" r:id="rId33"/>
    <p:sldId id="311" r:id="rId34"/>
    <p:sldId id="312" r:id="rId35"/>
    <p:sldId id="313" r:id="rId36"/>
    <p:sldId id="314" r:id="rId37"/>
    <p:sldId id="315" r:id="rId38"/>
    <p:sldId id="316" r:id="rId39"/>
    <p:sldId id="317" r:id="rId40"/>
    <p:sldId id="318" r:id="rId41"/>
    <p:sldId id="292" r:id="rId42"/>
    <p:sldId id="319" r:id="rId43"/>
    <p:sldId id="307" r:id="rId44"/>
    <p:sldId id="308" r:id="rId45"/>
    <p:sldId id="335" r:id="rId46"/>
    <p:sldId id="320" r:id="rId47"/>
    <p:sldId id="321" r:id="rId48"/>
    <p:sldId id="322" r:id="rId49"/>
    <p:sldId id="323" r:id="rId50"/>
    <p:sldId id="324" r:id="rId51"/>
    <p:sldId id="325" r:id="rId52"/>
    <p:sldId id="326" r:id="rId53"/>
    <p:sldId id="327" r:id="rId54"/>
    <p:sldId id="328" r:id="rId55"/>
    <p:sldId id="260"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152" autoAdjust="0"/>
  </p:normalViewPr>
  <p:slideViewPr>
    <p:cSldViewPr snapToGrid="0">
      <p:cViewPr varScale="1">
        <p:scale>
          <a:sx n="110" d="100"/>
          <a:sy n="110" d="100"/>
        </p:scale>
        <p:origin x="708" y="108"/>
      </p:cViewPr>
      <p:guideLst>
        <p:guide orient="horz" pos="2160"/>
        <p:guide pos="2880"/>
      </p:guideLst>
    </p:cSldViewPr>
  </p:slideViewPr>
  <p:outlineViewPr>
    <p:cViewPr>
      <p:scale>
        <a:sx n="33" d="100"/>
        <a:sy n="33" d="100"/>
      </p:scale>
      <p:origin x="0" y="-63402"/>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84893D-6F10-4985-B9F0-D2B8AE6DF98F}" type="doc">
      <dgm:prSet loTypeId="urn:microsoft.com/office/officeart/2005/8/layout/cycle8" loCatId="cycle" qsTypeId="urn:microsoft.com/office/officeart/2005/8/quickstyle/3d9" qsCatId="3D" csTypeId="urn:microsoft.com/office/officeart/2005/8/colors/accent1_2" csCatId="accent1" phldr="1"/>
      <dgm:spPr>
        <a:scene3d>
          <a:camera prst="perspectiveRelaxed" fov="0">
            <a:rot lat="19800000" lon="20400000" rev="1200000"/>
          </a:camera>
          <a:lightRig rig="soft" dir="t"/>
          <a:backdrop>
            <a:anchor x="0" y="0" z="-210000"/>
            <a:norm dx="0" dy="0" dz="914400"/>
            <a:up dx="0" dy="914400" dz="0"/>
          </a:backdrop>
        </a:scene3d>
      </dgm:spPr>
    </dgm:pt>
    <dgm:pt modelId="{3E04B106-F654-4928-8E1C-A39D79953DB0}">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Architect and design</a:t>
          </a:r>
        </a:p>
      </dgm:t>
    </dgm:pt>
    <dgm:pt modelId="{F72CEBF0-D2AC-4440-899F-237B682511DD}" type="parTrans" cxnId="{E145B857-3646-46F8-9792-F63D2478A0EC}">
      <dgm:prSet/>
      <dgm:spPr/>
      <dgm:t>
        <a:bodyPr/>
        <a:lstStyle/>
        <a:p>
          <a:endParaRPr lang="en-US" sz="3200"/>
        </a:p>
      </dgm:t>
    </dgm:pt>
    <dgm:pt modelId="{8409C2F4-8F4D-4214-9242-83C3B76FC33D}" type="sibTrans" cxnId="{E145B857-3646-46F8-9792-F63D2478A0EC}">
      <dgm:prSet/>
      <dgm:spPr/>
      <dgm:t>
        <a:bodyPr/>
        <a:lstStyle/>
        <a:p>
          <a:endParaRPr lang="en-US" sz="3200"/>
        </a:p>
      </dgm:t>
    </dgm:pt>
    <dgm:pt modelId="{9B17CFF9-D381-4461-B3FD-5FD68CDACBFD}">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Identify requirements</a:t>
          </a:r>
        </a:p>
      </dgm:t>
    </dgm:pt>
    <dgm:pt modelId="{0C2FDB92-8ACC-464B-A21F-657EA1A0B01C}" type="parTrans" cxnId="{A8188928-B2BB-47C4-B0D1-1B19507E6955}">
      <dgm:prSet/>
      <dgm:spPr/>
      <dgm:t>
        <a:bodyPr/>
        <a:lstStyle/>
        <a:p>
          <a:endParaRPr lang="en-US" sz="3200"/>
        </a:p>
      </dgm:t>
    </dgm:pt>
    <dgm:pt modelId="{423ECCEF-0BA8-492D-84E5-DBF04D86F48F}" type="sibTrans" cxnId="{A8188928-B2BB-47C4-B0D1-1B19507E6955}">
      <dgm:prSet/>
      <dgm:spPr/>
      <dgm:t>
        <a:bodyPr/>
        <a:lstStyle/>
        <a:p>
          <a:endParaRPr lang="en-US" sz="3200"/>
        </a:p>
      </dgm:t>
    </dgm:pt>
    <dgm:pt modelId="{0FBD757F-E850-4732-A0D3-5E753691A047}">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Test</a:t>
          </a:r>
        </a:p>
      </dgm:t>
    </dgm:pt>
    <dgm:pt modelId="{B2507A80-321B-4528-BD2F-EBA6593F62AF}" type="parTrans" cxnId="{2A26FD85-5722-4324-8A31-A0B83F84B759}">
      <dgm:prSet/>
      <dgm:spPr/>
      <dgm:t>
        <a:bodyPr/>
        <a:lstStyle/>
        <a:p>
          <a:endParaRPr lang="en-US" sz="3200"/>
        </a:p>
      </dgm:t>
    </dgm:pt>
    <dgm:pt modelId="{5CDB8A2C-88C1-4342-B602-DFE2BCA975CD}" type="sibTrans" cxnId="{2A26FD85-5722-4324-8A31-A0B83F84B759}">
      <dgm:prSet/>
      <dgm:spPr/>
      <dgm:t>
        <a:bodyPr/>
        <a:lstStyle/>
        <a:p>
          <a:endParaRPr lang="en-US" sz="3200"/>
        </a:p>
      </dgm:t>
    </dgm:pt>
    <dgm:pt modelId="{A6AE4B08-4431-4AD5-A470-E7900079FEB5}">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Deploy and maintain</a:t>
          </a:r>
        </a:p>
      </dgm:t>
    </dgm:pt>
    <dgm:pt modelId="{E644018F-FDB6-4B9D-B63A-96500497AE01}" type="parTrans" cxnId="{3DA8CF2C-2B6B-4975-910D-3ACCE3899854}">
      <dgm:prSet/>
      <dgm:spPr/>
      <dgm:t>
        <a:bodyPr/>
        <a:lstStyle/>
        <a:p>
          <a:endParaRPr lang="en-US" sz="3200"/>
        </a:p>
      </dgm:t>
    </dgm:pt>
    <dgm:pt modelId="{D6BE2CDB-F308-480C-9096-1AA35E8EB69A}" type="sibTrans" cxnId="{3DA8CF2C-2B6B-4975-910D-3ACCE3899854}">
      <dgm:prSet/>
      <dgm:spPr/>
      <dgm:t>
        <a:bodyPr/>
        <a:lstStyle/>
        <a:p>
          <a:endParaRPr lang="en-US" sz="3200"/>
        </a:p>
      </dgm:t>
    </dgm:pt>
    <dgm:pt modelId="{4382EF0A-3ADF-4BA7-86EC-DF748FA385D3}">
      <dgm:prSet phldrT="[Text]" custT="1"/>
      <dgm:spPr>
        <a:solidFill>
          <a:srgbClr val="1D76BB">
            <a:lumMod val="20000"/>
            <a:lumOff val="80000"/>
          </a:srgbClr>
        </a:solidFill>
        <a:ln>
          <a:noFill/>
        </a:ln>
        <a:effectLst>
          <a:outerShdw blurRad="40000" dist="23000" dir="5400000" rotWithShape="0">
            <a:srgbClr val="000000">
              <a:alpha val="35000"/>
            </a:srgbClr>
          </a:outerShdw>
        </a:effectLst>
        <a:sp3d extrusionH="152250" prstMaterial="matte">
          <a:bevelT w="165100" prst="coolSlant"/>
        </a:sp3d>
      </dgm:spPr>
      <dgm:t>
        <a:bodyPr spcFirstLastPara="0" vert="horz" wrap="square" lIns="0" tIns="0" rIns="0" bIns="0" numCol="1" spcCol="1270" anchor="ctr" anchorCtr="0">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Develop</a:t>
          </a:r>
        </a:p>
      </dgm:t>
    </dgm:pt>
    <dgm:pt modelId="{C7E74235-268A-4286-A2C5-F8ED089E8588}" type="parTrans" cxnId="{55CA2D04-A368-4974-97A1-FD0FD0D04011}">
      <dgm:prSet/>
      <dgm:spPr/>
      <dgm:t>
        <a:bodyPr/>
        <a:lstStyle/>
        <a:p>
          <a:endParaRPr lang="en-US"/>
        </a:p>
      </dgm:t>
    </dgm:pt>
    <dgm:pt modelId="{1C5064FA-65EA-4973-BBC0-9CE3E1D53C45}" type="sibTrans" cxnId="{55CA2D04-A368-4974-97A1-FD0FD0D04011}">
      <dgm:prSet/>
      <dgm:spPr/>
      <dgm:t>
        <a:bodyPr/>
        <a:lstStyle/>
        <a:p>
          <a:endParaRPr lang="en-US"/>
        </a:p>
      </dgm:t>
    </dgm:pt>
    <dgm:pt modelId="{BF56D52F-8BF9-4D67-8F7F-F7613283299A}" type="pres">
      <dgm:prSet presAssocID="{6784893D-6F10-4985-B9F0-D2B8AE6DF98F}" presName="compositeShape" presStyleCnt="0">
        <dgm:presLayoutVars>
          <dgm:chMax val="7"/>
          <dgm:dir/>
          <dgm:resizeHandles val="exact"/>
        </dgm:presLayoutVars>
      </dgm:prSet>
      <dgm:spPr/>
    </dgm:pt>
    <dgm:pt modelId="{E9DE3F36-1887-442A-B31A-A46474B10E39}" type="pres">
      <dgm:prSet presAssocID="{6784893D-6F10-4985-B9F0-D2B8AE6DF98F}" presName="wedge1" presStyleLbl="node1" presStyleIdx="0" presStyleCnt="5" custScaleX="93947" custScaleY="100449"/>
      <dgm:spPr>
        <a:xfrm>
          <a:off x="853316" y="277620"/>
          <a:ext cx="3594099" cy="3842844"/>
        </a:xfrm>
        <a:prstGeom prst="pie">
          <a:avLst>
            <a:gd name="adj1" fmla="val 16200000"/>
            <a:gd name="adj2" fmla="val 20520000"/>
          </a:avLst>
        </a:prstGeom>
      </dgm:spPr>
    </dgm:pt>
    <dgm:pt modelId="{9F0489F9-DB65-4313-8BFB-80523E5581BA}" type="pres">
      <dgm:prSet presAssocID="{6784893D-6F10-4985-B9F0-D2B8AE6DF98F}" presName="dummy1a" presStyleCnt="0"/>
      <dgm:spPr/>
    </dgm:pt>
    <dgm:pt modelId="{55AE7CCB-1F33-4E29-BC0D-8ABC836E3F32}" type="pres">
      <dgm:prSet presAssocID="{6784893D-6F10-4985-B9F0-D2B8AE6DF98F}" presName="dummy1b" presStyleCnt="0"/>
      <dgm:spPr/>
    </dgm:pt>
    <dgm:pt modelId="{9EC56FC4-F161-4459-A50D-5A30B91DE51E}" type="pres">
      <dgm:prSet presAssocID="{6784893D-6F10-4985-B9F0-D2B8AE6DF98F}" presName="wedge1Tx" presStyleLbl="node1" presStyleIdx="0" presStyleCnt="5">
        <dgm:presLayoutVars>
          <dgm:chMax val="0"/>
          <dgm:chPref val="0"/>
          <dgm:bulletEnabled val="1"/>
        </dgm:presLayoutVars>
      </dgm:prSet>
      <dgm:spPr/>
    </dgm:pt>
    <dgm:pt modelId="{2337B3F5-006B-4719-B3E7-D6CA690AE7F0}" type="pres">
      <dgm:prSet presAssocID="{6784893D-6F10-4985-B9F0-D2B8AE6DF98F}" presName="wedge2" presStyleLbl="node1" presStyleIdx="1" presStyleCnt="5"/>
      <dgm:spPr>
        <a:xfrm>
          <a:off x="770324" y="388227"/>
          <a:ext cx="3825667" cy="3825667"/>
        </a:xfrm>
        <a:prstGeom prst="pie">
          <a:avLst>
            <a:gd name="adj1" fmla="val 20520000"/>
            <a:gd name="adj2" fmla="val 3240000"/>
          </a:avLst>
        </a:prstGeom>
      </dgm:spPr>
    </dgm:pt>
    <dgm:pt modelId="{C7298A9D-9C9D-4B28-82B4-7C1A08AD4229}" type="pres">
      <dgm:prSet presAssocID="{6784893D-6F10-4985-B9F0-D2B8AE6DF98F}" presName="dummy2a" presStyleCnt="0"/>
      <dgm:spPr/>
    </dgm:pt>
    <dgm:pt modelId="{1BC922AE-2367-4610-84A9-B817FA6F0931}" type="pres">
      <dgm:prSet presAssocID="{6784893D-6F10-4985-B9F0-D2B8AE6DF98F}" presName="dummy2b" presStyleCnt="0"/>
      <dgm:spPr/>
    </dgm:pt>
    <dgm:pt modelId="{214C0C1C-A01C-42FB-89BA-5F1F4807801C}" type="pres">
      <dgm:prSet presAssocID="{6784893D-6F10-4985-B9F0-D2B8AE6DF98F}" presName="wedge2Tx" presStyleLbl="node1" presStyleIdx="1" presStyleCnt="5">
        <dgm:presLayoutVars>
          <dgm:chMax val="0"/>
          <dgm:chPref val="0"/>
          <dgm:bulletEnabled val="1"/>
        </dgm:presLayoutVars>
      </dgm:prSet>
      <dgm:spPr/>
    </dgm:pt>
    <dgm:pt modelId="{5A93784E-5A55-4F7F-B894-CC7508A7AA83}" type="pres">
      <dgm:prSet presAssocID="{6784893D-6F10-4985-B9F0-D2B8AE6DF98F}" presName="wedge3" presStyleLbl="node1" presStyleIdx="2" presStyleCnt="5"/>
      <dgm:spPr>
        <a:xfrm>
          <a:off x="683791" y="451077"/>
          <a:ext cx="3825667" cy="3825667"/>
        </a:xfrm>
        <a:prstGeom prst="pie">
          <a:avLst>
            <a:gd name="adj1" fmla="val 3240000"/>
            <a:gd name="adj2" fmla="val 7560000"/>
          </a:avLst>
        </a:prstGeom>
      </dgm:spPr>
    </dgm:pt>
    <dgm:pt modelId="{32277176-ED9E-487E-9CDA-375AE6AECB97}" type="pres">
      <dgm:prSet presAssocID="{6784893D-6F10-4985-B9F0-D2B8AE6DF98F}" presName="dummy3a" presStyleCnt="0"/>
      <dgm:spPr/>
    </dgm:pt>
    <dgm:pt modelId="{489DE919-24C6-4165-8C9B-F046203D2F7A}" type="pres">
      <dgm:prSet presAssocID="{6784893D-6F10-4985-B9F0-D2B8AE6DF98F}" presName="dummy3b" presStyleCnt="0"/>
      <dgm:spPr/>
    </dgm:pt>
    <dgm:pt modelId="{10F638D0-42F3-4995-993D-185287EFE2E1}" type="pres">
      <dgm:prSet presAssocID="{6784893D-6F10-4985-B9F0-D2B8AE6DF98F}" presName="wedge3Tx" presStyleLbl="node1" presStyleIdx="2" presStyleCnt="5">
        <dgm:presLayoutVars>
          <dgm:chMax val="0"/>
          <dgm:chPref val="0"/>
          <dgm:bulletEnabled val="1"/>
        </dgm:presLayoutVars>
      </dgm:prSet>
      <dgm:spPr/>
    </dgm:pt>
    <dgm:pt modelId="{89DA5D83-6877-43D4-BD49-F525F39971A0}" type="pres">
      <dgm:prSet presAssocID="{6784893D-6F10-4985-B9F0-D2B8AE6DF98F}" presName="wedge4" presStyleLbl="node1" presStyleIdx="3" presStyleCnt="5"/>
      <dgm:spPr>
        <a:xfrm>
          <a:off x="597258" y="388227"/>
          <a:ext cx="3825667" cy="3825667"/>
        </a:xfrm>
        <a:prstGeom prst="pie">
          <a:avLst>
            <a:gd name="adj1" fmla="val 7560000"/>
            <a:gd name="adj2" fmla="val 11880000"/>
          </a:avLst>
        </a:prstGeom>
      </dgm:spPr>
    </dgm:pt>
    <dgm:pt modelId="{E6E7AD05-D925-4548-9BBA-8C1F7ABF7F2D}" type="pres">
      <dgm:prSet presAssocID="{6784893D-6F10-4985-B9F0-D2B8AE6DF98F}" presName="dummy4a" presStyleCnt="0"/>
      <dgm:spPr/>
    </dgm:pt>
    <dgm:pt modelId="{D7DF358C-4535-48C0-B166-3E718A3E8CBB}" type="pres">
      <dgm:prSet presAssocID="{6784893D-6F10-4985-B9F0-D2B8AE6DF98F}" presName="dummy4b" presStyleCnt="0"/>
      <dgm:spPr/>
    </dgm:pt>
    <dgm:pt modelId="{DC9D5E6F-7E95-49B0-84CB-30BC9AE754AB}" type="pres">
      <dgm:prSet presAssocID="{6784893D-6F10-4985-B9F0-D2B8AE6DF98F}" presName="wedge4Tx" presStyleLbl="node1" presStyleIdx="3" presStyleCnt="5">
        <dgm:presLayoutVars>
          <dgm:chMax val="0"/>
          <dgm:chPref val="0"/>
          <dgm:bulletEnabled val="1"/>
        </dgm:presLayoutVars>
      </dgm:prSet>
      <dgm:spPr/>
    </dgm:pt>
    <dgm:pt modelId="{DE63C1DB-C0F6-4706-89B6-B693A3C7F9A4}" type="pres">
      <dgm:prSet presAssocID="{6784893D-6F10-4985-B9F0-D2B8AE6DF98F}" presName="wedge5" presStyleLbl="node1" presStyleIdx="4" presStyleCnt="5"/>
      <dgm:spPr>
        <a:xfrm>
          <a:off x="630049" y="286209"/>
          <a:ext cx="3825667" cy="3825667"/>
        </a:xfrm>
        <a:prstGeom prst="pie">
          <a:avLst>
            <a:gd name="adj1" fmla="val 11880000"/>
            <a:gd name="adj2" fmla="val 16200000"/>
          </a:avLst>
        </a:prstGeom>
      </dgm:spPr>
    </dgm:pt>
    <dgm:pt modelId="{F345DC6A-13E7-4632-9BD5-EC0ADA5D2ACB}" type="pres">
      <dgm:prSet presAssocID="{6784893D-6F10-4985-B9F0-D2B8AE6DF98F}" presName="dummy5a" presStyleCnt="0"/>
      <dgm:spPr/>
    </dgm:pt>
    <dgm:pt modelId="{BB23288E-7B4E-4F0E-AE48-A0B82AC90C90}" type="pres">
      <dgm:prSet presAssocID="{6784893D-6F10-4985-B9F0-D2B8AE6DF98F}" presName="dummy5b" presStyleCnt="0"/>
      <dgm:spPr/>
    </dgm:pt>
    <dgm:pt modelId="{E08F28E4-A57F-40BA-8C9F-B3E38EF2E668}" type="pres">
      <dgm:prSet presAssocID="{6784893D-6F10-4985-B9F0-D2B8AE6DF98F}" presName="wedge5Tx" presStyleLbl="node1" presStyleIdx="4" presStyleCnt="5">
        <dgm:presLayoutVars>
          <dgm:chMax val="0"/>
          <dgm:chPref val="0"/>
          <dgm:bulletEnabled val="1"/>
        </dgm:presLayoutVars>
      </dgm:prSet>
      <dgm:spPr/>
    </dgm:pt>
    <dgm:pt modelId="{2178449E-D2C0-4223-8890-03515FA83295}" type="pres">
      <dgm:prSet presAssocID="{8409C2F4-8F4D-4214-9242-83C3B76FC33D}" presName="arrowWedge1" presStyleLbl="fgSibTrans2D1" presStyleIdx="0" presStyleCnt="5"/>
      <dgm:spPr>
        <a:solidFill>
          <a:schemeClr val="bg1">
            <a:lumMod val="65000"/>
          </a:schemeClr>
        </a:solidFill>
        <a:ln>
          <a:solidFill>
            <a:schemeClr val="tx1"/>
          </a:solidFill>
        </a:ln>
      </dgm:spPr>
    </dgm:pt>
    <dgm:pt modelId="{55232D65-456A-403B-924B-1B38CC37469F}" type="pres">
      <dgm:prSet presAssocID="{1C5064FA-65EA-4973-BBC0-9CE3E1D53C45}" presName="arrowWedge2" presStyleLbl="fgSibTrans2D1" presStyleIdx="1" presStyleCnt="5"/>
      <dgm:spPr>
        <a:solidFill>
          <a:schemeClr val="bg1">
            <a:lumMod val="65000"/>
          </a:schemeClr>
        </a:solidFill>
        <a:ln>
          <a:solidFill>
            <a:schemeClr val="tx1"/>
          </a:solidFill>
        </a:ln>
      </dgm:spPr>
    </dgm:pt>
    <dgm:pt modelId="{FE48437E-7ED3-4CD8-9D6B-C5EB53A03A25}" type="pres">
      <dgm:prSet presAssocID="{5CDB8A2C-88C1-4342-B602-DFE2BCA975CD}" presName="arrowWedge3" presStyleLbl="fgSibTrans2D1" presStyleIdx="2" presStyleCnt="5"/>
      <dgm:spPr>
        <a:solidFill>
          <a:schemeClr val="bg1">
            <a:lumMod val="65000"/>
          </a:schemeClr>
        </a:solidFill>
        <a:ln>
          <a:solidFill>
            <a:schemeClr val="tx1"/>
          </a:solidFill>
        </a:ln>
      </dgm:spPr>
    </dgm:pt>
    <dgm:pt modelId="{800B4ADC-3CA4-4049-AD19-A86AD9980E1E}" type="pres">
      <dgm:prSet presAssocID="{D6BE2CDB-F308-480C-9096-1AA35E8EB69A}" presName="arrowWedge4" presStyleLbl="fgSibTrans2D1" presStyleIdx="3" presStyleCnt="5"/>
      <dgm:spPr>
        <a:solidFill>
          <a:schemeClr val="bg1">
            <a:lumMod val="65000"/>
          </a:schemeClr>
        </a:solidFill>
        <a:ln>
          <a:solidFill>
            <a:schemeClr val="tx1"/>
          </a:solidFill>
        </a:ln>
      </dgm:spPr>
    </dgm:pt>
    <dgm:pt modelId="{A16AB8F6-71CB-4200-B83D-7F0036C644BD}" type="pres">
      <dgm:prSet presAssocID="{423ECCEF-0BA8-492D-84E5-DBF04D86F48F}" presName="arrowWedge5" presStyleLbl="fgSibTrans2D1" presStyleIdx="4" presStyleCnt="5"/>
      <dgm:spPr>
        <a:solidFill>
          <a:schemeClr val="bg1">
            <a:lumMod val="65000"/>
          </a:schemeClr>
        </a:solidFill>
        <a:ln>
          <a:solidFill>
            <a:schemeClr val="tx1"/>
          </a:solidFill>
        </a:ln>
      </dgm:spPr>
    </dgm:pt>
  </dgm:ptLst>
  <dgm:cxnLst>
    <dgm:cxn modelId="{F6B79A02-CE6B-4ED3-BD0A-06267E85DB49}" type="presOf" srcId="{3E04B106-F654-4928-8E1C-A39D79953DB0}" destId="{E9DE3F36-1887-442A-B31A-A46474B10E39}" srcOrd="0" destOrd="0" presId="urn:microsoft.com/office/officeart/2005/8/layout/cycle8"/>
    <dgm:cxn modelId="{55CA2D04-A368-4974-97A1-FD0FD0D04011}" srcId="{6784893D-6F10-4985-B9F0-D2B8AE6DF98F}" destId="{4382EF0A-3ADF-4BA7-86EC-DF748FA385D3}" srcOrd="1" destOrd="0" parTransId="{C7E74235-268A-4286-A2C5-F8ED089E8588}" sibTransId="{1C5064FA-65EA-4973-BBC0-9CE3E1D53C45}"/>
    <dgm:cxn modelId="{81824D1A-FDA6-4B55-B505-EF59BE89804C}" type="presOf" srcId="{0FBD757F-E850-4732-A0D3-5E753691A047}" destId="{5A93784E-5A55-4F7F-B894-CC7508A7AA83}" srcOrd="0" destOrd="0" presId="urn:microsoft.com/office/officeart/2005/8/layout/cycle8"/>
    <dgm:cxn modelId="{06407A1A-9493-4C31-A1DC-02A8E0FB8DC2}" type="presOf" srcId="{A6AE4B08-4431-4AD5-A470-E7900079FEB5}" destId="{89DA5D83-6877-43D4-BD49-F525F39971A0}" srcOrd="0" destOrd="0" presId="urn:microsoft.com/office/officeart/2005/8/layout/cycle8"/>
    <dgm:cxn modelId="{A8188928-B2BB-47C4-B0D1-1B19507E6955}" srcId="{6784893D-6F10-4985-B9F0-D2B8AE6DF98F}" destId="{9B17CFF9-D381-4461-B3FD-5FD68CDACBFD}" srcOrd="4" destOrd="0" parTransId="{0C2FDB92-8ACC-464B-A21F-657EA1A0B01C}" sibTransId="{423ECCEF-0BA8-492D-84E5-DBF04D86F48F}"/>
    <dgm:cxn modelId="{1A98752B-4E9C-4E1D-9769-3FFC90035B7B}" type="presOf" srcId="{9B17CFF9-D381-4461-B3FD-5FD68CDACBFD}" destId="{DE63C1DB-C0F6-4706-89B6-B693A3C7F9A4}" srcOrd="0" destOrd="0" presId="urn:microsoft.com/office/officeart/2005/8/layout/cycle8"/>
    <dgm:cxn modelId="{3DA8CF2C-2B6B-4975-910D-3ACCE3899854}" srcId="{6784893D-6F10-4985-B9F0-D2B8AE6DF98F}" destId="{A6AE4B08-4431-4AD5-A470-E7900079FEB5}" srcOrd="3" destOrd="0" parTransId="{E644018F-FDB6-4B9D-B63A-96500497AE01}" sibTransId="{D6BE2CDB-F308-480C-9096-1AA35E8EB69A}"/>
    <dgm:cxn modelId="{00928969-2C7A-4659-BF88-D961E77B7DAB}" type="presOf" srcId="{0FBD757F-E850-4732-A0D3-5E753691A047}" destId="{10F638D0-42F3-4995-993D-185287EFE2E1}" srcOrd="1" destOrd="0" presId="urn:microsoft.com/office/officeart/2005/8/layout/cycle8"/>
    <dgm:cxn modelId="{66EC0A53-D1ED-4CB3-B7D0-B935D5D20209}" type="presOf" srcId="{9B17CFF9-D381-4461-B3FD-5FD68CDACBFD}" destId="{E08F28E4-A57F-40BA-8C9F-B3E38EF2E668}" srcOrd="1" destOrd="0" presId="urn:microsoft.com/office/officeart/2005/8/layout/cycle8"/>
    <dgm:cxn modelId="{E145B857-3646-46F8-9792-F63D2478A0EC}" srcId="{6784893D-6F10-4985-B9F0-D2B8AE6DF98F}" destId="{3E04B106-F654-4928-8E1C-A39D79953DB0}" srcOrd="0" destOrd="0" parTransId="{F72CEBF0-D2AC-4440-899F-237B682511DD}" sibTransId="{8409C2F4-8F4D-4214-9242-83C3B76FC33D}"/>
    <dgm:cxn modelId="{2A26FD85-5722-4324-8A31-A0B83F84B759}" srcId="{6784893D-6F10-4985-B9F0-D2B8AE6DF98F}" destId="{0FBD757F-E850-4732-A0D3-5E753691A047}" srcOrd="2" destOrd="0" parTransId="{B2507A80-321B-4528-BD2F-EBA6593F62AF}" sibTransId="{5CDB8A2C-88C1-4342-B602-DFE2BCA975CD}"/>
    <dgm:cxn modelId="{4508628F-3E87-4F7F-856E-E02A8B25D9BA}" type="presOf" srcId="{6784893D-6F10-4985-B9F0-D2B8AE6DF98F}" destId="{BF56D52F-8BF9-4D67-8F7F-F7613283299A}" srcOrd="0" destOrd="0" presId="urn:microsoft.com/office/officeart/2005/8/layout/cycle8"/>
    <dgm:cxn modelId="{AB6CC4AB-2649-4569-9157-ED536A404AD0}" type="presOf" srcId="{4382EF0A-3ADF-4BA7-86EC-DF748FA385D3}" destId="{214C0C1C-A01C-42FB-89BA-5F1F4807801C}" srcOrd="1" destOrd="0" presId="urn:microsoft.com/office/officeart/2005/8/layout/cycle8"/>
    <dgm:cxn modelId="{2649BDAF-B830-43D5-87CA-90226B6A0F7E}" type="presOf" srcId="{4382EF0A-3ADF-4BA7-86EC-DF748FA385D3}" destId="{2337B3F5-006B-4719-B3E7-D6CA690AE7F0}" srcOrd="0" destOrd="0" presId="urn:microsoft.com/office/officeart/2005/8/layout/cycle8"/>
    <dgm:cxn modelId="{360F64B9-7E96-434B-9590-C9E45EADD7D0}" type="presOf" srcId="{A6AE4B08-4431-4AD5-A470-E7900079FEB5}" destId="{DC9D5E6F-7E95-49B0-84CB-30BC9AE754AB}" srcOrd="1" destOrd="0" presId="urn:microsoft.com/office/officeart/2005/8/layout/cycle8"/>
    <dgm:cxn modelId="{F23E0BF9-A79D-49DC-BB5E-CE49932DDECE}" type="presOf" srcId="{3E04B106-F654-4928-8E1C-A39D79953DB0}" destId="{9EC56FC4-F161-4459-A50D-5A30B91DE51E}" srcOrd="1" destOrd="0" presId="urn:microsoft.com/office/officeart/2005/8/layout/cycle8"/>
    <dgm:cxn modelId="{5126D66F-B622-42E6-BE9C-89385CB6FC0F}" type="presParOf" srcId="{BF56D52F-8BF9-4D67-8F7F-F7613283299A}" destId="{E9DE3F36-1887-442A-B31A-A46474B10E39}" srcOrd="0" destOrd="0" presId="urn:microsoft.com/office/officeart/2005/8/layout/cycle8"/>
    <dgm:cxn modelId="{EC9967CD-DC8E-4565-A038-11F10CC59AFB}" type="presParOf" srcId="{BF56D52F-8BF9-4D67-8F7F-F7613283299A}" destId="{9F0489F9-DB65-4313-8BFB-80523E5581BA}" srcOrd="1" destOrd="0" presId="urn:microsoft.com/office/officeart/2005/8/layout/cycle8"/>
    <dgm:cxn modelId="{C22181E0-0B16-4D87-8049-0EECCD07F6BE}" type="presParOf" srcId="{BF56D52F-8BF9-4D67-8F7F-F7613283299A}" destId="{55AE7CCB-1F33-4E29-BC0D-8ABC836E3F32}" srcOrd="2" destOrd="0" presId="urn:microsoft.com/office/officeart/2005/8/layout/cycle8"/>
    <dgm:cxn modelId="{FC80A629-9D0F-4490-A69D-DFA878C2872C}" type="presParOf" srcId="{BF56D52F-8BF9-4D67-8F7F-F7613283299A}" destId="{9EC56FC4-F161-4459-A50D-5A30B91DE51E}" srcOrd="3" destOrd="0" presId="urn:microsoft.com/office/officeart/2005/8/layout/cycle8"/>
    <dgm:cxn modelId="{8043E32E-150E-4AF6-9732-3307C083A5EC}" type="presParOf" srcId="{BF56D52F-8BF9-4D67-8F7F-F7613283299A}" destId="{2337B3F5-006B-4719-B3E7-D6CA690AE7F0}" srcOrd="4" destOrd="0" presId="urn:microsoft.com/office/officeart/2005/8/layout/cycle8"/>
    <dgm:cxn modelId="{091F4B9D-9306-4024-9DC8-39500B790D0D}" type="presParOf" srcId="{BF56D52F-8BF9-4D67-8F7F-F7613283299A}" destId="{C7298A9D-9C9D-4B28-82B4-7C1A08AD4229}" srcOrd="5" destOrd="0" presId="urn:microsoft.com/office/officeart/2005/8/layout/cycle8"/>
    <dgm:cxn modelId="{D1182753-18EA-4752-BDD6-6F1ADBA04F45}" type="presParOf" srcId="{BF56D52F-8BF9-4D67-8F7F-F7613283299A}" destId="{1BC922AE-2367-4610-84A9-B817FA6F0931}" srcOrd="6" destOrd="0" presId="urn:microsoft.com/office/officeart/2005/8/layout/cycle8"/>
    <dgm:cxn modelId="{D32D3993-47E5-49AD-9EA6-D48F1485B344}" type="presParOf" srcId="{BF56D52F-8BF9-4D67-8F7F-F7613283299A}" destId="{214C0C1C-A01C-42FB-89BA-5F1F4807801C}" srcOrd="7" destOrd="0" presId="urn:microsoft.com/office/officeart/2005/8/layout/cycle8"/>
    <dgm:cxn modelId="{3692BE33-7616-4453-B38E-6A4946461481}" type="presParOf" srcId="{BF56D52F-8BF9-4D67-8F7F-F7613283299A}" destId="{5A93784E-5A55-4F7F-B894-CC7508A7AA83}" srcOrd="8" destOrd="0" presId="urn:microsoft.com/office/officeart/2005/8/layout/cycle8"/>
    <dgm:cxn modelId="{0D424348-E4C8-4758-86DD-FC80E455FE85}" type="presParOf" srcId="{BF56D52F-8BF9-4D67-8F7F-F7613283299A}" destId="{32277176-ED9E-487E-9CDA-375AE6AECB97}" srcOrd="9" destOrd="0" presId="urn:microsoft.com/office/officeart/2005/8/layout/cycle8"/>
    <dgm:cxn modelId="{D0816EB5-4ADD-47CB-A7E5-37877AAD2DFB}" type="presParOf" srcId="{BF56D52F-8BF9-4D67-8F7F-F7613283299A}" destId="{489DE919-24C6-4165-8C9B-F046203D2F7A}" srcOrd="10" destOrd="0" presId="urn:microsoft.com/office/officeart/2005/8/layout/cycle8"/>
    <dgm:cxn modelId="{2F63DC85-AD06-4ED0-B357-031F2090D11D}" type="presParOf" srcId="{BF56D52F-8BF9-4D67-8F7F-F7613283299A}" destId="{10F638D0-42F3-4995-993D-185287EFE2E1}" srcOrd="11" destOrd="0" presId="urn:microsoft.com/office/officeart/2005/8/layout/cycle8"/>
    <dgm:cxn modelId="{AF599E53-E600-4391-B008-19CF89807C4C}" type="presParOf" srcId="{BF56D52F-8BF9-4D67-8F7F-F7613283299A}" destId="{89DA5D83-6877-43D4-BD49-F525F39971A0}" srcOrd="12" destOrd="0" presId="urn:microsoft.com/office/officeart/2005/8/layout/cycle8"/>
    <dgm:cxn modelId="{D8B631A0-2A9E-4BE1-BA45-28E2823348CE}" type="presParOf" srcId="{BF56D52F-8BF9-4D67-8F7F-F7613283299A}" destId="{E6E7AD05-D925-4548-9BBA-8C1F7ABF7F2D}" srcOrd="13" destOrd="0" presId="urn:microsoft.com/office/officeart/2005/8/layout/cycle8"/>
    <dgm:cxn modelId="{6083315B-D7B1-40A7-B0D2-4C8CF868928D}" type="presParOf" srcId="{BF56D52F-8BF9-4D67-8F7F-F7613283299A}" destId="{D7DF358C-4535-48C0-B166-3E718A3E8CBB}" srcOrd="14" destOrd="0" presId="urn:microsoft.com/office/officeart/2005/8/layout/cycle8"/>
    <dgm:cxn modelId="{EF36C103-67F3-4EA8-9410-EBAE355C74D6}" type="presParOf" srcId="{BF56D52F-8BF9-4D67-8F7F-F7613283299A}" destId="{DC9D5E6F-7E95-49B0-84CB-30BC9AE754AB}" srcOrd="15" destOrd="0" presId="urn:microsoft.com/office/officeart/2005/8/layout/cycle8"/>
    <dgm:cxn modelId="{2B05B9BF-6387-4E8E-9721-ABB472F9004A}" type="presParOf" srcId="{BF56D52F-8BF9-4D67-8F7F-F7613283299A}" destId="{DE63C1DB-C0F6-4706-89B6-B693A3C7F9A4}" srcOrd="16" destOrd="0" presId="urn:microsoft.com/office/officeart/2005/8/layout/cycle8"/>
    <dgm:cxn modelId="{41F63BAB-84B8-4971-B221-EFA45535B777}" type="presParOf" srcId="{BF56D52F-8BF9-4D67-8F7F-F7613283299A}" destId="{F345DC6A-13E7-4632-9BD5-EC0ADA5D2ACB}" srcOrd="17" destOrd="0" presId="urn:microsoft.com/office/officeart/2005/8/layout/cycle8"/>
    <dgm:cxn modelId="{0C72197B-7C69-4061-BAE2-2627E9A9E84D}" type="presParOf" srcId="{BF56D52F-8BF9-4D67-8F7F-F7613283299A}" destId="{BB23288E-7B4E-4F0E-AE48-A0B82AC90C90}" srcOrd="18" destOrd="0" presId="urn:microsoft.com/office/officeart/2005/8/layout/cycle8"/>
    <dgm:cxn modelId="{55D3A62B-0996-4282-8EB0-F99CCE6D0C7C}" type="presParOf" srcId="{BF56D52F-8BF9-4D67-8F7F-F7613283299A}" destId="{E08F28E4-A57F-40BA-8C9F-B3E38EF2E668}" srcOrd="19" destOrd="0" presId="urn:microsoft.com/office/officeart/2005/8/layout/cycle8"/>
    <dgm:cxn modelId="{0C56F461-F5F1-4A7D-B1F2-533C9A7C4B6B}" type="presParOf" srcId="{BF56D52F-8BF9-4D67-8F7F-F7613283299A}" destId="{2178449E-D2C0-4223-8890-03515FA83295}" srcOrd="20" destOrd="0" presId="urn:microsoft.com/office/officeart/2005/8/layout/cycle8"/>
    <dgm:cxn modelId="{300155F8-47BC-46BC-A49D-A236C9DE7175}" type="presParOf" srcId="{BF56D52F-8BF9-4D67-8F7F-F7613283299A}" destId="{55232D65-456A-403B-924B-1B38CC37469F}" srcOrd="21" destOrd="0" presId="urn:microsoft.com/office/officeart/2005/8/layout/cycle8"/>
    <dgm:cxn modelId="{23C17D4A-15FB-4DD9-8BE0-4BC692B35AFE}" type="presParOf" srcId="{BF56D52F-8BF9-4D67-8F7F-F7613283299A}" destId="{FE48437E-7ED3-4CD8-9D6B-C5EB53A03A25}" srcOrd="22" destOrd="0" presId="urn:microsoft.com/office/officeart/2005/8/layout/cycle8"/>
    <dgm:cxn modelId="{324AA14B-3B90-4E02-87C2-EC6590E905B2}" type="presParOf" srcId="{BF56D52F-8BF9-4D67-8F7F-F7613283299A}" destId="{800B4ADC-3CA4-4049-AD19-A86AD9980E1E}" srcOrd="23" destOrd="0" presId="urn:microsoft.com/office/officeart/2005/8/layout/cycle8"/>
    <dgm:cxn modelId="{ECB566D5-14B6-49E5-8C37-8D8BA3A2ABBF}" type="presParOf" srcId="{BF56D52F-8BF9-4D67-8F7F-F7613283299A}" destId="{A16AB8F6-71CB-4200-B83D-7F0036C644BD}" srcOrd="2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024B31-3FEA-44C6-8DD8-41B954CDA778}"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779A55E8-3DEC-4943-B93E-D435A1F4C1F9}">
      <dgm:prSet phldrT="[Text]" custT="1"/>
      <dgm:spPr>
        <a:solidFill>
          <a:srgbClr val="1B3764"/>
        </a:solidFill>
        <a:ln>
          <a:solidFill>
            <a:srgbClr val="1B3764"/>
          </a:solidFill>
        </a:ln>
      </dgm:spPr>
      <dgm:t>
        <a:bodyPr anchor="t"/>
        <a:lstStyle/>
        <a:p>
          <a:pPr algn="l"/>
          <a:r>
            <a:rPr lang="en-US" sz="1600" b="1" dirty="0">
              <a:solidFill>
                <a:schemeClr val="bg1"/>
              </a:solidFill>
            </a:rPr>
            <a:t>App Developer</a:t>
          </a:r>
        </a:p>
      </dgm:t>
    </dgm:pt>
    <dgm:pt modelId="{D09EDCCF-6969-4FE2-8DE6-0D3B4F93C39D}" type="parTrans" cxnId="{81CEEA41-2DEC-4790-9F67-31AEDDEB3B22}">
      <dgm:prSet/>
      <dgm:spPr/>
      <dgm:t>
        <a:bodyPr/>
        <a:lstStyle/>
        <a:p>
          <a:endParaRPr lang="en-US"/>
        </a:p>
      </dgm:t>
    </dgm:pt>
    <dgm:pt modelId="{D1F80F7B-2BEB-4236-B340-544F4D47F2D0}" type="sibTrans" cxnId="{81CEEA41-2DEC-4790-9F67-31AEDDEB3B22}">
      <dgm:prSet/>
      <dgm:spPr/>
      <dgm:t>
        <a:bodyPr/>
        <a:lstStyle/>
        <a:p>
          <a:endParaRPr lang="en-US"/>
        </a:p>
      </dgm:t>
    </dgm:pt>
    <dgm:pt modelId="{33B67B12-1E07-462D-9EDA-1F3D94ACD696}">
      <dgm:prSet phldrT="[Text]" custT="1"/>
      <dgm:spPr>
        <a:solidFill>
          <a:srgbClr val="1B3764"/>
        </a:solidFill>
        <a:ln>
          <a:solidFill>
            <a:srgbClr val="1B3764"/>
          </a:solidFill>
        </a:ln>
      </dgm:spPr>
      <dgm:t>
        <a:bodyPr anchor="t"/>
        <a:lstStyle/>
        <a:p>
          <a:pPr algn="r"/>
          <a:r>
            <a:rPr lang="en-US" sz="1600" b="1" dirty="0">
              <a:solidFill>
                <a:schemeClr val="bg1"/>
              </a:solidFill>
            </a:rPr>
            <a:t>Developer’s</a:t>
          </a:r>
          <a:br>
            <a:rPr lang="en-US" sz="1600" b="1" dirty="0">
              <a:solidFill>
                <a:schemeClr val="bg1"/>
              </a:solidFill>
            </a:rPr>
          </a:br>
          <a:r>
            <a:rPr lang="en-US" sz="1600" b="1" dirty="0">
              <a:solidFill>
                <a:schemeClr val="bg1"/>
              </a:solidFill>
            </a:rPr>
            <a:t>Organization</a:t>
          </a:r>
        </a:p>
      </dgm:t>
    </dgm:pt>
    <dgm:pt modelId="{72224E98-472B-4237-A2D4-F3DACD074320}" type="parTrans" cxnId="{48FD2DC9-772B-4D71-A5CE-09658BD55E85}">
      <dgm:prSet/>
      <dgm:spPr/>
      <dgm:t>
        <a:bodyPr/>
        <a:lstStyle/>
        <a:p>
          <a:endParaRPr lang="en-US"/>
        </a:p>
      </dgm:t>
    </dgm:pt>
    <dgm:pt modelId="{F5182579-8BBD-425F-B5CD-EF4C6AEC7527}" type="sibTrans" cxnId="{48FD2DC9-772B-4D71-A5CE-09658BD55E85}">
      <dgm:prSet/>
      <dgm:spPr/>
      <dgm:t>
        <a:bodyPr/>
        <a:lstStyle/>
        <a:p>
          <a:endParaRPr lang="en-US"/>
        </a:p>
      </dgm:t>
    </dgm:pt>
    <dgm:pt modelId="{2265F055-B0E4-4559-9C03-5CB48B5B8E72}">
      <dgm:prSet phldrT="[Text]" custT="1"/>
      <dgm:spPr>
        <a:solidFill>
          <a:srgbClr val="1B3764"/>
        </a:solidFill>
        <a:ln>
          <a:solidFill>
            <a:srgbClr val="1B3764"/>
          </a:solidFill>
        </a:ln>
      </dgm:spPr>
      <dgm:t>
        <a:bodyPr anchor="b"/>
        <a:lstStyle/>
        <a:p>
          <a:pPr algn="l"/>
          <a:r>
            <a:rPr lang="en-US" sz="1600" b="1" dirty="0">
              <a:solidFill>
                <a:schemeClr val="bg1"/>
              </a:solidFill>
            </a:rPr>
            <a:t>App</a:t>
          </a:r>
          <a:br>
            <a:rPr lang="en-US" sz="1600" b="1" dirty="0">
              <a:solidFill>
                <a:schemeClr val="bg1"/>
              </a:solidFill>
            </a:rPr>
          </a:br>
          <a:r>
            <a:rPr lang="en-US" sz="1600" b="1" dirty="0">
              <a:solidFill>
                <a:schemeClr val="bg1"/>
              </a:solidFill>
            </a:rPr>
            <a:t>Users</a:t>
          </a:r>
        </a:p>
      </dgm:t>
    </dgm:pt>
    <dgm:pt modelId="{2B8832D1-C814-4414-A8B4-BCF747E6B938}" type="parTrans" cxnId="{3BCDDCD9-B253-4794-8403-86B2F7FEFF18}">
      <dgm:prSet/>
      <dgm:spPr/>
      <dgm:t>
        <a:bodyPr/>
        <a:lstStyle/>
        <a:p>
          <a:endParaRPr lang="en-US"/>
        </a:p>
      </dgm:t>
    </dgm:pt>
    <dgm:pt modelId="{7B35798C-D185-4F84-8DBF-3D4297CD963C}" type="sibTrans" cxnId="{3BCDDCD9-B253-4794-8403-86B2F7FEFF18}">
      <dgm:prSet/>
      <dgm:spPr/>
      <dgm:t>
        <a:bodyPr/>
        <a:lstStyle/>
        <a:p>
          <a:endParaRPr lang="en-US"/>
        </a:p>
      </dgm:t>
    </dgm:pt>
    <dgm:pt modelId="{5322E121-7FE0-490F-9F64-B4FEF91569B9}">
      <dgm:prSet phldrT="[Text]" custT="1"/>
      <dgm:spPr>
        <a:solidFill>
          <a:srgbClr val="1B3764"/>
        </a:solidFill>
        <a:ln>
          <a:solidFill>
            <a:srgbClr val="1B3764"/>
          </a:solidFill>
        </a:ln>
      </dgm:spPr>
      <dgm:t>
        <a:bodyPr anchor="b"/>
        <a:lstStyle/>
        <a:p>
          <a:pPr algn="r"/>
          <a:r>
            <a:rPr lang="en-US" sz="1600" b="1" dirty="0">
              <a:solidFill>
                <a:schemeClr val="bg1"/>
              </a:solidFill>
            </a:rPr>
            <a:t>Other</a:t>
          </a:r>
          <a:br>
            <a:rPr lang="en-US" sz="1600" b="1" dirty="0">
              <a:solidFill>
                <a:schemeClr val="bg1"/>
              </a:solidFill>
            </a:rPr>
          </a:br>
          <a:r>
            <a:rPr lang="en-US" sz="1600" b="1" dirty="0">
              <a:solidFill>
                <a:schemeClr val="bg1"/>
              </a:solidFill>
            </a:rPr>
            <a:t>Users</a:t>
          </a:r>
        </a:p>
      </dgm:t>
    </dgm:pt>
    <dgm:pt modelId="{8430211B-12A9-47F9-86A3-9BC6D2A6337C}" type="parTrans" cxnId="{E390B88A-0585-4825-806B-43A0FA88B16F}">
      <dgm:prSet/>
      <dgm:spPr/>
      <dgm:t>
        <a:bodyPr/>
        <a:lstStyle/>
        <a:p>
          <a:endParaRPr lang="en-US"/>
        </a:p>
      </dgm:t>
    </dgm:pt>
    <dgm:pt modelId="{58CC324E-BD76-4E18-AC4D-CE0113BFA464}" type="sibTrans" cxnId="{E390B88A-0585-4825-806B-43A0FA88B16F}">
      <dgm:prSet/>
      <dgm:spPr/>
      <dgm:t>
        <a:bodyPr/>
        <a:lstStyle/>
        <a:p>
          <a:endParaRPr lang="en-US"/>
        </a:p>
      </dgm:t>
    </dgm:pt>
    <dgm:pt modelId="{22A32DD9-7BAB-47E2-B3E2-D5418BF5802F}" type="pres">
      <dgm:prSet presAssocID="{7C024B31-3FEA-44C6-8DD8-41B954CDA778}" presName="matrix" presStyleCnt="0">
        <dgm:presLayoutVars>
          <dgm:chMax val="1"/>
          <dgm:dir/>
          <dgm:resizeHandles val="exact"/>
        </dgm:presLayoutVars>
      </dgm:prSet>
      <dgm:spPr/>
    </dgm:pt>
    <dgm:pt modelId="{9963E37B-8F82-491D-B2D3-998B7B08D3AC}" type="pres">
      <dgm:prSet presAssocID="{7C024B31-3FEA-44C6-8DD8-41B954CDA778}" presName="diamond" presStyleLbl="bgShp" presStyleIdx="0" presStyleCnt="1" custLinFactNeighborX="781"/>
      <dgm:spPr/>
    </dgm:pt>
    <dgm:pt modelId="{D250A5F3-5FA6-4AB7-9513-2A0AE065334A}" type="pres">
      <dgm:prSet presAssocID="{7C024B31-3FEA-44C6-8DD8-41B954CDA778}" presName="quad1" presStyleLbl="node1" presStyleIdx="0" presStyleCnt="4">
        <dgm:presLayoutVars>
          <dgm:chMax val="0"/>
          <dgm:chPref val="0"/>
          <dgm:bulletEnabled val="1"/>
        </dgm:presLayoutVars>
      </dgm:prSet>
      <dgm:spPr/>
    </dgm:pt>
    <dgm:pt modelId="{F294AE5F-17C2-4102-944C-F9CCB5756ECC}" type="pres">
      <dgm:prSet presAssocID="{7C024B31-3FEA-44C6-8DD8-41B954CDA778}" presName="quad2" presStyleLbl="node1" presStyleIdx="1" presStyleCnt="4">
        <dgm:presLayoutVars>
          <dgm:chMax val="0"/>
          <dgm:chPref val="0"/>
          <dgm:bulletEnabled val="1"/>
        </dgm:presLayoutVars>
      </dgm:prSet>
      <dgm:spPr/>
    </dgm:pt>
    <dgm:pt modelId="{98F3963D-EC3A-43B9-AF55-CCF1FF0F53A2}" type="pres">
      <dgm:prSet presAssocID="{7C024B31-3FEA-44C6-8DD8-41B954CDA778}" presName="quad3" presStyleLbl="node1" presStyleIdx="2" presStyleCnt="4">
        <dgm:presLayoutVars>
          <dgm:chMax val="0"/>
          <dgm:chPref val="0"/>
          <dgm:bulletEnabled val="1"/>
        </dgm:presLayoutVars>
      </dgm:prSet>
      <dgm:spPr/>
    </dgm:pt>
    <dgm:pt modelId="{2E09EC87-C4EE-46B4-B47B-1E123E58A20D}" type="pres">
      <dgm:prSet presAssocID="{7C024B31-3FEA-44C6-8DD8-41B954CDA778}" presName="quad4" presStyleLbl="node1" presStyleIdx="3" presStyleCnt="4">
        <dgm:presLayoutVars>
          <dgm:chMax val="0"/>
          <dgm:chPref val="0"/>
          <dgm:bulletEnabled val="1"/>
        </dgm:presLayoutVars>
      </dgm:prSet>
      <dgm:spPr/>
    </dgm:pt>
  </dgm:ptLst>
  <dgm:cxnLst>
    <dgm:cxn modelId="{28D63A2A-43EC-4C0C-9B14-3066192204A8}" type="presOf" srcId="{7C024B31-3FEA-44C6-8DD8-41B954CDA778}" destId="{22A32DD9-7BAB-47E2-B3E2-D5418BF5802F}" srcOrd="0" destOrd="0" presId="urn:microsoft.com/office/officeart/2005/8/layout/matrix3"/>
    <dgm:cxn modelId="{81CEEA41-2DEC-4790-9F67-31AEDDEB3B22}" srcId="{7C024B31-3FEA-44C6-8DD8-41B954CDA778}" destId="{779A55E8-3DEC-4943-B93E-D435A1F4C1F9}" srcOrd="0" destOrd="0" parTransId="{D09EDCCF-6969-4FE2-8DE6-0D3B4F93C39D}" sibTransId="{D1F80F7B-2BEB-4236-B340-544F4D47F2D0}"/>
    <dgm:cxn modelId="{8B35B274-0251-43F1-8AF1-F948F6696A6D}" type="presOf" srcId="{33B67B12-1E07-462D-9EDA-1F3D94ACD696}" destId="{F294AE5F-17C2-4102-944C-F9CCB5756ECC}" srcOrd="0" destOrd="0" presId="urn:microsoft.com/office/officeart/2005/8/layout/matrix3"/>
    <dgm:cxn modelId="{E390B88A-0585-4825-806B-43A0FA88B16F}" srcId="{7C024B31-3FEA-44C6-8DD8-41B954CDA778}" destId="{5322E121-7FE0-490F-9F64-B4FEF91569B9}" srcOrd="3" destOrd="0" parTransId="{8430211B-12A9-47F9-86A3-9BC6D2A6337C}" sibTransId="{58CC324E-BD76-4E18-AC4D-CE0113BFA464}"/>
    <dgm:cxn modelId="{4526638C-1C3B-4459-B90F-793EBEBD04E7}" type="presOf" srcId="{5322E121-7FE0-490F-9F64-B4FEF91569B9}" destId="{2E09EC87-C4EE-46B4-B47B-1E123E58A20D}" srcOrd="0" destOrd="0" presId="urn:microsoft.com/office/officeart/2005/8/layout/matrix3"/>
    <dgm:cxn modelId="{48FD2DC9-772B-4D71-A5CE-09658BD55E85}" srcId="{7C024B31-3FEA-44C6-8DD8-41B954CDA778}" destId="{33B67B12-1E07-462D-9EDA-1F3D94ACD696}" srcOrd="1" destOrd="0" parTransId="{72224E98-472B-4237-A2D4-F3DACD074320}" sibTransId="{F5182579-8BBD-425F-B5CD-EF4C6AEC7527}"/>
    <dgm:cxn modelId="{24AF58D2-798E-49D8-BE53-9E410D27D9C2}" type="presOf" srcId="{779A55E8-3DEC-4943-B93E-D435A1F4C1F9}" destId="{D250A5F3-5FA6-4AB7-9513-2A0AE065334A}" srcOrd="0" destOrd="0" presId="urn:microsoft.com/office/officeart/2005/8/layout/matrix3"/>
    <dgm:cxn modelId="{3BCDDCD9-B253-4794-8403-86B2F7FEFF18}" srcId="{7C024B31-3FEA-44C6-8DD8-41B954CDA778}" destId="{2265F055-B0E4-4559-9C03-5CB48B5B8E72}" srcOrd="2" destOrd="0" parTransId="{2B8832D1-C814-4414-A8B4-BCF747E6B938}" sibTransId="{7B35798C-D185-4F84-8DBF-3D4297CD963C}"/>
    <dgm:cxn modelId="{6D4C04DB-C23E-48D8-A1BF-6CF55F978DDC}" type="presOf" srcId="{2265F055-B0E4-4559-9C03-5CB48B5B8E72}" destId="{98F3963D-EC3A-43B9-AF55-CCF1FF0F53A2}" srcOrd="0" destOrd="0" presId="urn:microsoft.com/office/officeart/2005/8/layout/matrix3"/>
    <dgm:cxn modelId="{AEFE4032-9CC3-429E-8084-CAD6DA362DE2}" type="presParOf" srcId="{22A32DD9-7BAB-47E2-B3E2-D5418BF5802F}" destId="{9963E37B-8F82-491D-B2D3-998B7B08D3AC}" srcOrd="0" destOrd="0" presId="urn:microsoft.com/office/officeart/2005/8/layout/matrix3"/>
    <dgm:cxn modelId="{1CBD9680-9FEE-4D7B-9BEF-2B921BFEB6E0}" type="presParOf" srcId="{22A32DD9-7BAB-47E2-B3E2-D5418BF5802F}" destId="{D250A5F3-5FA6-4AB7-9513-2A0AE065334A}" srcOrd="1" destOrd="0" presId="urn:microsoft.com/office/officeart/2005/8/layout/matrix3"/>
    <dgm:cxn modelId="{8A1B05C2-44B3-4BA0-B6CE-B932204C872F}" type="presParOf" srcId="{22A32DD9-7BAB-47E2-B3E2-D5418BF5802F}" destId="{F294AE5F-17C2-4102-944C-F9CCB5756ECC}" srcOrd="2" destOrd="0" presId="urn:microsoft.com/office/officeart/2005/8/layout/matrix3"/>
    <dgm:cxn modelId="{9CF91795-1A23-4110-B24C-1AB7396326EA}" type="presParOf" srcId="{22A32DD9-7BAB-47E2-B3E2-D5418BF5802F}" destId="{98F3963D-EC3A-43B9-AF55-CCF1FF0F53A2}" srcOrd="3" destOrd="0" presId="urn:microsoft.com/office/officeart/2005/8/layout/matrix3"/>
    <dgm:cxn modelId="{77F0D2D6-005A-44E8-BDEC-E68EACCB8C68}" type="presParOf" srcId="{22A32DD9-7BAB-47E2-B3E2-D5418BF5802F}" destId="{2E09EC87-C4EE-46B4-B47B-1E123E58A20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E3F36-1887-442A-B31A-A46474B10E39}">
      <dsp:nvSpPr>
        <dsp:cNvPr id="0" name=""/>
        <dsp:cNvSpPr/>
      </dsp:nvSpPr>
      <dsp:spPr>
        <a:xfrm>
          <a:off x="853316" y="277620"/>
          <a:ext cx="3594099" cy="3842844"/>
        </a:xfrm>
        <a:prstGeom prst="pie">
          <a:avLst>
            <a:gd name="adj1" fmla="val 16200000"/>
            <a:gd name="adj2" fmla="val 2052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Architect and design</a:t>
          </a:r>
        </a:p>
      </dsp:txBody>
      <dsp:txXfrm>
        <a:off x="2728238" y="923584"/>
        <a:ext cx="1155246" cy="823466"/>
      </dsp:txXfrm>
    </dsp:sp>
    <dsp:sp modelId="{2337B3F5-006B-4719-B3E7-D6CA690AE7F0}">
      <dsp:nvSpPr>
        <dsp:cNvPr id="0" name=""/>
        <dsp:cNvSpPr/>
      </dsp:nvSpPr>
      <dsp:spPr>
        <a:xfrm>
          <a:off x="770324" y="388227"/>
          <a:ext cx="3825667" cy="3825667"/>
        </a:xfrm>
        <a:prstGeom prst="pie">
          <a:avLst>
            <a:gd name="adj1" fmla="val 20520000"/>
            <a:gd name="adj2" fmla="val 324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Develop</a:t>
          </a:r>
        </a:p>
      </dsp:txBody>
      <dsp:txXfrm>
        <a:off x="3234236" y="2136193"/>
        <a:ext cx="1138591" cy="910873"/>
      </dsp:txXfrm>
    </dsp:sp>
    <dsp:sp modelId="{5A93784E-5A55-4F7F-B894-CC7508A7AA83}">
      <dsp:nvSpPr>
        <dsp:cNvPr id="0" name=""/>
        <dsp:cNvSpPr/>
      </dsp:nvSpPr>
      <dsp:spPr>
        <a:xfrm>
          <a:off x="683791" y="451077"/>
          <a:ext cx="3825667" cy="3825667"/>
        </a:xfrm>
        <a:prstGeom prst="pie">
          <a:avLst>
            <a:gd name="adj1" fmla="val 3240000"/>
            <a:gd name="adj2" fmla="val 756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Test</a:t>
          </a:r>
        </a:p>
      </dsp:txBody>
      <dsp:txXfrm>
        <a:off x="2050101" y="3138153"/>
        <a:ext cx="1093047" cy="1001960"/>
      </dsp:txXfrm>
    </dsp:sp>
    <dsp:sp modelId="{89DA5D83-6877-43D4-BD49-F525F39971A0}">
      <dsp:nvSpPr>
        <dsp:cNvPr id="0" name=""/>
        <dsp:cNvSpPr/>
      </dsp:nvSpPr>
      <dsp:spPr>
        <a:xfrm>
          <a:off x="597258" y="388227"/>
          <a:ext cx="3825667" cy="3825667"/>
        </a:xfrm>
        <a:prstGeom prst="pie">
          <a:avLst>
            <a:gd name="adj1" fmla="val 7560000"/>
            <a:gd name="adj2" fmla="val 1188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Deploy and maintain</a:t>
          </a:r>
        </a:p>
      </dsp:txBody>
      <dsp:txXfrm>
        <a:off x="820422" y="2136193"/>
        <a:ext cx="1138591" cy="910873"/>
      </dsp:txXfrm>
    </dsp:sp>
    <dsp:sp modelId="{DE63C1DB-C0F6-4706-89B6-B693A3C7F9A4}">
      <dsp:nvSpPr>
        <dsp:cNvPr id="0" name=""/>
        <dsp:cNvSpPr/>
      </dsp:nvSpPr>
      <dsp:spPr>
        <a:xfrm>
          <a:off x="630049" y="286209"/>
          <a:ext cx="3825667" cy="3825667"/>
        </a:xfrm>
        <a:prstGeom prst="pie">
          <a:avLst>
            <a:gd name="adj1" fmla="val 11880000"/>
            <a:gd name="adj2" fmla="val 16200000"/>
          </a:avLst>
        </a:prstGeom>
        <a:solidFill>
          <a:srgbClr val="1D76BB">
            <a:lumMod val="20000"/>
            <a:lumOff val="80000"/>
          </a:srgbClr>
        </a:solidFill>
        <a:ln>
          <a:noFill/>
        </a:ln>
        <a:effectLst>
          <a:outerShdw blurRad="40000" dist="23000" dir="5400000" rotWithShape="0">
            <a:srgbClr val="000000">
              <a:alpha val="35000"/>
            </a:srgbClr>
          </a:outerShdw>
        </a:effectLst>
        <a:scene3d>
          <a:camera prst="perspectiveRelaxed" fov="0">
            <a:rot lat="19800000" lon="20400000" rev="1200000"/>
          </a:camera>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prstMaterial="matte"/>
        </a:bodyPr>
        <a:lstStyle/>
        <a:p>
          <a:pPr marL="0" lvl="0" indent="0" algn="ctr" defTabSz="711200">
            <a:lnSpc>
              <a:spcPct val="90000"/>
            </a:lnSpc>
            <a:spcBef>
              <a:spcPct val="0"/>
            </a:spcBef>
            <a:spcAft>
              <a:spcPct val="35000"/>
            </a:spcAft>
            <a:buNone/>
          </a:pPr>
          <a:r>
            <a:rPr lang="en-US" sz="1600" b="1" kern="1200" dirty="0">
              <a:ln>
                <a:noFill/>
              </a:ln>
              <a:solidFill>
                <a:prstClr val="black"/>
              </a:solidFill>
              <a:effectLst/>
              <a:latin typeface="Calibri"/>
              <a:ea typeface="+mn-ea"/>
              <a:cs typeface="+mn-cs"/>
            </a:rPr>
            <a:t>Identify requirements</a:t>
          </a:r>
        </a:p>
      </dsp:txBody>
      <dsp:txXfrm>
        <a:off x="1230315" y="929286"/>
        <a:ext cx="1229678" cy="819785"/>
      </dsp:txXfrm>
    </dsp:sp>
    <dsp:sp modelId="{2178449E-D2C0-4223-8890-03515FA83295}">
      <dsp:nvSpPr>
        <dsp:cNvPr id="0" name=""/>
        <dsp:cNvSpPr/>
      </dsp:nvSpPr>
      <dsp:spPr>
        <a:xfrm>
          <a:off x="501615" y="49301"/>
          <a:ext cx="4299321" cy="4299321"/>
        </a:xfrm>
        <a:prstGeom prst="circularArrow">
          <a:avLst>
            <a:gd name="adj1" fmla="val 5085"/>
            <a:gd name="adj2" fmla="val 327528"/>
            <a:gd name="adj3" fmla="val 20192361"/>
            <a:gd name="adj4" fmla="val 16200324"/>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55232D65-456A-403B-924B-1B38CC37469F}">
      <dsp:nvSpPr>
        <dsp:cNvPr id="0" name=""/>
        <dsp:cNvSpPr/>
      </dsp:nvSpPr>
      <dsp:spPr>
        <a:xfrm>
          <a:off x="533761" y="151366"/>
          <a:ext cx="4299321" cy="4299321"/>
        </a:xfrm>
        <a:prstGeom prst="circularArrow">
          <a:avLst>
            <a:gd name="adj1" fmla="val 5085"/>
            <a:gd name="adj2" fmla="val 327528"/>
            <a:gd name="adj3" fmla="val 2912753"/>
            <a:gd name="adj4" fmla="val 20519953"/>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FE48437E-7ED3-4CD8-9D6B-C5EB53A03A25}">
      <dsp:nvSpPr>
        <dsp:cNvPr id="0" name=""/>
        <dsp:cNvSpPr/>
      </dsp:nvSpPr>
      <dsp:spPr>
        <a:xfrm>
          <a:off x="446964" y="214409"/>
          <a:ext cx="4299321" cy="4299321"/>
        </a:xfrm>
        <a:prstGeom prst="circularArrow">
          <a:avLst>
            <a:gd name="adj1" fmla="val 5085"/>
            <a:gd name="adj2" fmla="val 327528"/>
            <a:gd name="adj3" fmla="val 7232777"/>
            <a:gd name="adj4" fmla="val 3239695"/>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800B4ADC-3CA4-4049-AD19-A86AD9980E1E}">
      <dsp:nvSpPr>
        <dsp:cNvPr id="0" name=""/>
        <dsp:cNvSpPr/>
      </dsp:nvSpPr>
      <dsp:spPr>
        <a:xfrm>
          <a:off x="360166" y="151366"/>
          <a:ext cx="4299321" cy="4299321"/>
        </a:xfrm>
        <a:prstGeom prst="circularArrow">
          <a:avLst>
            <a:gd name="adj1" fmla="val 5085"/>
            <a:gd name="adj2" fmla="val 327528"/>
            <a:gd name="adj3" fmla="val 11552519"/>
            <a:gd name="adj4" fmla="val 7559718"/>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 modelId="{A16AB8F6-71CB-4200-B83D-7F0036C644BD}">
      <dsp:nvSpPr>
        <dsp:cNvPr id="0" name=""/>
        <dsp:cNvSpPr/>
      </dsp:nvSpPr>
      <dsp:spPr>
        <a:xfrm>
          <a:off x="393402" y="49382"/>
          <a:ext cx="4299321" cy="4299321"/>
        </a:xfrm>
        <a:prstGeom prst="circularArrow">
          <a:avLst>
            <a:gd name="adj1" fmla="val 5085"/>
            <a:gd name="adj2" fmla="val 327528"/>
            <a:gd name="adj3" fmla="val 15872148"/>
            <a:gd name="adj4" fmla="val 11880111"/>
            <a:gd name="adj5" fmla="val 5932"/>
          </a:avLst>
        </a:prstGeom>
        <a:solidFill>
          <a:schemeClr val="bg1">
            <a:lumMod val="65000"/>
          </a:schemeClr>
        </a:solidFill>
        <a:ln>
          <a:solidFill>
            <a:schemeClr val="tx1"/>
          </a:solidFill>
        </a:ln>
        <a:effectLst>
          <a:outerShdw blurRad="40000" dist="23000" dir="5400000" rotWithShape="0">
            <a:srgbClr val="000000">
              <a:alpha val="35000"/>
            </a:srgbClr>
          </a:outerShdw>
        </a:effectLst>
        <a:sp3d prstMaterial="matte"/>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3E37B-8F82-491D-B2D3-998B7B08D3AC}">
      <dsp:nvSpPr>
        <dsp:cNvPr id="0" name=""/>
        <dsp:cNvSpPr/>
      </dsp:nvSpPr>
      <dsp:spPr>
        <a:xfrm>
          <a:off x="898316" y="0"/>
          <a:ext cx="3484412" cy="348441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0A5F3-5FA6-4AB7-9513-2A0AE065334A}">
      <dsp:nvSpPr>
        <dsp:cNvPr id="0" name=""/>
        <dsp:cNvSpPr/>
      </dsp:nvSpPr>
      <dsp:spPr>
        <a:xfrm>
          <a:off x="1202122" y="331019"/>
          <a:ext cx="1358920" cy="1358920"/>
        </a:xfrm>
        <a:prstGeom prst="roundRect">
          <a:avLst/>
        </a:prstGeom>
        <a:solidFill>
          <a:srgbClr val="1B3764"/>
        </a:solidFill>
        <a:ln w="25400" cap="flat" cmpd="sng" algn="ctr">
          <a:solidFill>
            <a:srgbClr val="1B37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1"/>
              </a:solidFill>
            </a:rPr>
            <a:t>App Developer</a:t>
          </a:r>
        </a:p>
      </dsp:txBody>
      <dsp:txXfrm>
        <a:off x="1268459" y="397356"/>
        <a:ext cx="1226246" cy="1226246"/>
      </dsp:txXfrm>
    </dsp:sp>
    <dsp:sp modelId="{F294AE5F-17C2-4102-944C-F9CCB5756ECC}">
      <dsp:nvSpPr>
        <dsp:cNvPr id="0" name=""/>
        <dsp:cNvSpPr/>
      </dsp:nvSpPr>
      <dsp:spPr>
        <a:xfrm>
          <a:off x="2665575" y="331019"/>
          <a:ext cx="1358920" cy="1358920"/>
        </a:xfrm>
        <a:prstGeom prst="roundRect">
          <a:avLst/>
        </a:prstGeom>
        <a:solidFill>
          <a:srgbClr val="1B3764"/>
        </a:solidFill>
        <a:ln w="25400" cap="flat" cmpd="sng" algn="ctr">
          <a:solidFill>
            <a:srgbClr val="1B37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r" defTabSz="711200">
            <a:lnSpc>
              <a:spcPct val="90000"/>
            </a:lnSpc>
            <a:spcBef>
              <a:spcPct val="0"/>
            </a:spcBef>
            <a:spcAft>
              <a:spcPct val="35000"/>
            </a:spcAft>
            <a:buNone/>
          </a:pPr>
          <a:r>
            <a:rPr lang="en-US" sz="1600" b="1" kern="1200" dirty="0">
              <a:solidFill>
                <a:schemeClr val="bg1"/>
              </a:solidFill>
            </a:rPr>
            <a:t>Developer’s</a:t>
          </a:r>
          <a:br>
            <a:rPr lang="en-US" sz="1600" b="1" kern="1200" dirty="0">
              <a:solidFill>
                <a:schemeClr val="bg1"/>
              </a:solidFill>
            </a:rPr>
          </a:br>
          <a:r>
            <a:rPr lang="en-US" sz="1600" b="1" kern="1200" dirty="0">
              <a:solidFill>
                <a:schemeClr val="bg1"/>
              </a:solidFill>
            </a:rPr>
            <a:t>Organization</a:t>
          </a:r>
        </a:p>
      </dsp:txBody>
      <dsp:txXfrm>
        <a:off x="2731912" y="397356"/>
        <a:ext cx="1226246" cy="1226246"/>
      </dsp:txXfrm>
    </dsp:sp>
    <dsp:sp modelId="{98F3963D-EC3A-43B9-AF55-CCF1FF0F53A2}">
      <dsp:nvSpPr>
        <dsp:cNvPr id="0" name=""/>
        <dsp:cNvSpPr/>
      </dsp:nvSpPr>
      <dsp:spPr>
        <a:xfrm>
          <a:off x="1202122" y="1794472"/>
          <a:ext cx="1358920" cy="1358920"/>
        </a:xfrm>
        <a:prstGeom prst="roundRect">
          <a:avLst/>
        </a:prstGeom>
        <a:solidFill>
          <a:srgbClr val="1B3764"/>
        </a:solidFill>
        <a:ln w="25400" cap="flat" cmpd="sng" algn="ctr">
          <a:solidFill>
            <a:srgbClr val="1B37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US" sz="1600" b="1" kern="1200" dirty="0">
              <a:solidFill>
                <a:schemeClr val="bg1"/>
              </a:solidFill>
            </a:rPr>
            <a:t>App</a:t>
          </a:r>
          <a:br>
            <a:rPr lang="en-US" sz="1600" b="1" kern="1200" dirty="0">
              <a:solidFill>
                <a:schemeClr val="bg1"/>
              </a:solidFill>
            </a:rPr>
          </a:br>
          <a:r>
            <a:rPr lang="en-US" sz="1600" b="1" kern="1200" dirty="0">
              <a:solidFill>
                <a:schemeClr val="bg1"/>
              </a:solidFill>
            </a:rPr>
            <a:t>Users</a:t>
          </a:r>
        </a:p>
      </dsp:txBody>
      <dsp:txXfrm>
        <a:off x="1268459" y="1860809"/>
        <a:ext cx="1226246" cy="1226246"/>
      </dsp:txXfrm>
    </dsp:sp>
    <dsp:sp modelId="{2E09EC87-C4EE-46B4-B47B-1E123E58A20D}">
      <dsp:nvSpPr>
        <dsp:cNvPr id="0" name=""/>
        <dsp:cNvSpPr/>
      </dsp:nvSpPr>
      <dsp:spPr>
        <a:xfrm>
          <a:off x="2665575" y="1794472"/>
          <a:ext cx="1358920" cy="1358920"/>
        </a:xfrm>
        <a:prstGeom prst="roundRect">
          <a:avLst/>
        </a:prstGeom>
        <a:solidFill>
          <a:srgbClr val="1B3764"/>
        </a:solidFill>
        <a:ln w="25400" cap="flat" cmpd="sng" algn="ctr">
          <a:solidFill>
            <a:srgbClr val="1B376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b" anchorCtr="0">
          <a:noAutofit/>
        </a:bodyPr>
        <a:lstStyle/>
        <a:p>
          <a:pPr marL="0" lvl="0" indent="0" algn="r" defTabSz="711200">
            <a:lnSpc>
              <a:spcPct val="90000"/>
            </a:lnSpc>
            <a:spcBef>
              <a:spcPct val="0"/>
            </a:spcBef>
            <a:spcAft>
              <a:spcPct val="35000"/>
            </a:spcAft>
            <a:buNone/>
          </a:pPr>
          <a:r>
            <a:rPr lang="en-US" sz="1600" b="1" kern="1200" dirty="0">
              <a:solidFill>
                <a:schemeClr val="bg1"/>
              </a:solidFill>
            </a:rPr>
            <a:t>Other</a:t>
          </a:r>
          <a:br>
            <a:rPr lang="en-US" sz="1600" b="1" kern="1200" dirty="0">
              <a:solidFill>
                <a:schemeClr val="bg1"/>
              </a:solidFill>
            </a:rPr>
          </a:br>
          <a:r>
            <a:rPr lang="en-US" sz="1600" b="1" kern="1200" dirty="0">
              <a:solidFill>
                <a:schemeClr val="bg1"/>
              </a:solidFill>
            </a:rPr>
            <a:t>Users</a:t>
          </a:r>
        </a:p>
      </dsp:txBody>
      <dsp:txXfrm>
        <a:off x="2731912" y="1860809"/>
        <a:ext cx="1226246" cy="1226246"/>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4/6/2020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4/6/2020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DA35F-9E58-5D40-92C1-D8C7631003B0}" type="slidenum">
              <a:rPr lang="en-US" smtClean="0"/>
              <a:t>17</a:t>
            </a:fld>
            <a:endParaRPr lang="en-US" dirty="0"/>
          </a:p>
        </p:txBody>
      </p:sp>
    </p:spTree>
    <p:extLst>
      <p:ext uri="{BB962C8B-B14F-4D97-AF65-F5344CB8AC3E}">
        <p14:creationId xmlns:p14="http://schemas.microsoft.com/office/powerpoint/2010/main" val="2394916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eflective Questions">
    <p:spTree>
      <p:nvGrpSpPr>
        <p:cNvPr id="1" name=""/>
        <p:cNvGrpSpPr/>
        <p:nvPr/>
      </p:nvGrpSpPr>
      <p:grpSpPr>
        <a:xfrm>
          <a:off x="0" y="0"/>
          <a:ext cx="0" cy="0"/>
          <a:chOff x="0" y="0"/>
          <a:chExt cx="0" cy="0"/>
        </a:xfrm>
      </p:grpSpPr>
      <p:pic>
        <p:nvPicPr>
          <p:cNvPr id="8" name="Picture 7" descr="header_strok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44880"/>
          </a:xfrm>
          <a:prstGeom prst="rect">
            <a:avLst/>
          </a:prstGeom>
        </p:spPr>
      </p:pic>
      <p:pic>
        <p:nvPicPr>
          <p:cNvPr id="4" name="Picture 3" descr="bubb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 y="33129"/>
            <a:ext cx="9144000" cy="68580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hasCustomPrompt="1"/>
          </p:nvPr>
        </p:nvSpPr>
        <p:spPr>
          <a:xfrm>
            <a:off x="341925" y="1302039"/>
            <a:ext cx="8460150" cy="4525963"/>
          </a:xfrm>
          <a:prstGeom prst="rect">
            <a:avLst/>
          </a:prstGeom>
        </p:spPr>
        <p:txBody>
          <a:bodyPr/>
          <a:lstStyle>
            <a:lvl1pPr marL="342900" indent="-342900">
              <a:spcAft>
                <a:spcPts val="0"/>
              </a:spcAft>
              <a:buClr>
                <a:srgbClr val="009DDC"/>
              </a:buClr>
              <a:buFont typeface="+mj-lt"/>
              <a:buAutoNum type="arabicPeriod"/>
              <a:defRPr sz="2000" baseline="0"/>
            </a:lvl1pPr>
            <a:lvl2pPr marL="742950" indent="-285750">
              <a:spcAft>
                <a:spcPts val="0"/>
              </a:spcAft>
              <a:buClr>
                <a:srgbClr val="009DDC"/>
              </a:buClr>
              <a:buFont typeface="Arial"/>
              <a:buChar char="•"/>
              <a:defRPr sz="1800" baseline="0"/>
            </a:lvl2pPr>
          </a:lstStyle>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#1</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#2</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rmAutofit/>
          </a:bodyPr>
          <a:lstStyle>
            <a:lvl1pPr>
              <a:defRPr baseline="0"/>
            </a:lvl1pPr>
          </a:lstStyle>
          <a:p>
            <a:r>
              <a:rPr lang="en-US" dirty="0"/>
              <a:t>Reflective Questions</a:t>
            </a:r>
          </a:p>
        </p:txBody>
      </p:sp>
    </p:spTree>
    <p:extLst>
      <p:ext uri="{BB962C8B-B14F-4D97-AF65-F5344CB8AC3E}">
        <p14:creationId xmlns:p14="http://schemas.microsoft.com/office/powerpoint/2010/main" val="207696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7"/>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 id="2147483953" r:id="rId25"/>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pcisecuritystandards.org/"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tackoverflow.com/questions/16891729/best-practices-salting-peppering-passwords"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www.commonexploits.com/" TargetMode="External"/><Relationship Id="rId2" Type="http://schemas.openxmlformats.org/officeDocument/2006/relationships/hyperlink" Target="https://www.exploit-db.com/" TargetMode="Externa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hyperlink" Target="https://www.exploit-db.com/" TargetMode="External"/><Relationship Id="rId2" Type="http://schemas.openxmlformats.org/officeDocument/2006/relationships/hyperlink" Target="https://nvd.nist.gov/" TargetMode="Externa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hyperlink" Target="https://www.owasp.org/index.php/Category:OWASP_Top_Ten_Project" TargetMode="External"/><Relationship Id="rId2" Type="http://schemas.openxmlformats.org/officeDocument/2006/relationships/hyperlink" Target="https://capec.mitre.org/" TargetMode="Externa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hyperlink" Target="http://cwe.mitre.org/top25"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chromereleases.googleblog.com/" TargetMode="External"/><Relationship Id="rId3" Type="http://schemas.openxmlformats.org/officeDocument/2006/relationships/hyperlink" Target="https://support.apple.com/en-us/HT201222" TargetMode="External"/><Relationship Id="rId7" Type="http://schemas.openxmlformats.org/officeDocument/2006/relationships/hyperlink" Target="https://blog.jquery.com/" TargetMode="External"/><Relationship Id="rId2" Type="http://schemas.openxmlformats.org/officeDocument/2006/relationships/hyperlink" Target="https://technet.microsoft.com/en-us/security/bulletins.aspx" TargetMode="External"/><Relationship Id="rId1" Type="http://schemas.openxmlformats.org/officeDocument/2006/relationships/slideLayout" Target="../slideLayouts/slideLayout18.xml"/><Relationship Id="rId6" Type="http://schemas.openxmlformats.org/officeDocument/2006/relationships/hyperlink" Target="https://aws.amazon.com/security/security-bulletins/" TargetMode="External"/><Relationship Id="rId5" Type="http://schemas.openxmlformats.org/officeDocument/2006/relationships/hyperlink" Target="https://usn.ubuntu.com/" TargetMode="External"/><Relationship Id="rId4" Type="http://schemas.openxmlformats.org/officeDocument/2006/relationships/hyperlink" Target="https://source.android.com/security/bulletin/" TargetMode="External"/><Relationship Id="rId9" Type="http://schemas.openxmlformats.org/officeDocument/2006/relationships/image" Target="../media/image17.png"/></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docker/docker/issues" TargetMode="External"/><Relationship Id="rId3" Type="http://schemas.openxmlformats.org/officeDocument/2006/relationships/image" Target="../media/image40.png"/><Relationship Id="rId7" Type="http://schemas.openxmlformats.org/officeDocument/2006/relationships/hyperlink" Target="https://bugs.mysql.com/" TargetMode="External"/><Relationship Id="rId2"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hyperlink" Target="https://hadoop.apache.org/issue_tracking.html" TargetMode="External"/><Relationship Id="rId5" Type="http://schemas.openxmlformats.org/officeDocument/2006/relationships/hyperlink" Target="http://bugs.python.org/" TargetMode="External"/><Relationship Id="rId4" Type="http://schemas.openxmlformats.org/officeDocument/2006/relationships/hyperlink" Target="https://groups.google.com/forum/#!forum/nodejs-sec" TargetMode="External"/><Relationship Id="rId9" Type="http://schemas.openxmlformats.org/officeDocument/2006/relationships/image" Target="../media/image17.png"/></Relationships>
</file>

<file path=ppt/slides/_rels/slide52.xml.rels><?xml version="1.0" encoding="UTF-8" standalone="yes"?>
<Relationships xmlns="http://schemas.openxmlformats.org/package/2006/relationships"><Relationship Id="rId8" Type="http://schemas.openxmlformats.org/officeDocument/2006/relationships/hyperlink" Target="https://krebsonsecurity.com/" TargetMode="External"/><Relationship Id="rId3" Type="http://schemas.openxmlformats.org/officeDocument/2006/relationships/hyperlink" Target="https://blog.fortinet.com/" TargetMode="External"/><Relationship Id="rId7" Type="http://schemas.openxmlformats.org/officeDocument/2006/relationships/hyperlink" Target="https://www.schneier.com/" TargetMode="External"/><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hyperlink" Target="http://blog.uncommonsensesecurity.com/" TargetMode="External"/><Relationship Id="rId5" Type="http://schemas.openxmlformats.org/officeDocument/2006/relationships/hyperlink" Target="https://securosis.com/blog" TargetMode="External"/><Relationship Id="rId10" Type="http://schemas.openxmlformats.org/officeDocument/2006/relationships/image" Target="../media/image17.png"/><Relationship Id="rId4" Type="http://schemas.openxmlformats.org/officeDocument/2006/relationships/hyperlink" Target="https://nakedsecurity.sophos.com/" TargetMode="External"/><Relationship Id="rId9" Type="http://schemas.openxmlformats.org/officeDocument/2006/relationships/hyperlink" Target="http://stackoverflow.com/questions/tagged/security"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owasp.org/index.php/OWASP_Vulnerable_Web_Applications_Directory_Project" TargetMode="External"/><Relationship Id="rId7" Type="http://schemas.openxmlformats.org/officeDocument/2006/relationships/image" Target="../media/image42.png"/><Relationship Id="rId2" Type="http://schemas.openxmlformats.org/officeDocument/2006/relationships/hyperlink" Target="https://www.owasp.org/index.php/OWASP_Juice_Shop_Project" TargetMode="External"/><Relationship Id="rId1" Type="http://schemas.openxmlformats.org/officeDocument/2006/relationships/slideLayout" Target="../slideLayouts/slideLayout18.xml"/><Relationship Id="rId6" Type="http://schemas.openxmlformats.org/officeDocument/2006/relationships/hyperlink" Target="https://www.amanhardikar.com/mindmaps/Practice.html" TargetMode="External"/><Relationship Id="rId5" Type="http://schemas.openxmlformats.org/officeDocument/2006/relationships/hyperlink" Target="https://www.bonkersabouttech.com/security/40-intentionally-vulnerable-websites-topractice-your-hacking-skills/392" TargetMode="External"/><Relationship Id="rId4" Type="http://schemas.openxmlformats.org/officeDocument/2006/relationships/hyperlink" Target="https://www.checkmarx.com/2016/12/04/15-vulnerable-sites-legally-practice-hackingskills-2016-update/" TargetMode="External"/><Relationship Id="rId9"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legal.linkedin.com/api-terms-of-use" TargetMode="External"/><Relationship Id="rId2" Type="http://schemas.openxmlformats.org/officeDocument/2006/relationships/hyperlink" Target="https://developer.amazon.com/help/da.html" TargetMode="External"/><Relationship Id="rId1" Type="http://schemas.openxmlformats.org/officeDocument/2006/relationships/slideLayout" Target="../slideLayouts/slideLayout5.xml"/><Relationship Id="rId4" Type="http://schemas.openxmlformats.org/officeDocument/2006/relationships/hyperlink" Target="https://developers.facebook.com/policy/"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a:t>
            </a:fld>
            <a:endParaRPr lang="en-US" dirty="0"/>
          </a:p>
        </p:txBody>
      </p:sp>
      <p:sp>
        <p:nvSpPr>
          <p:cNvPr id="3" name="Content Placeholder 2"/>
          <p:cNvSpPr>
            <a:spLocks noGrp="1"/>
          </p:cNvSpPr>
          <p:nvPr>
            <p:ph idx="1"/>
          </p:nvPr>
        </p:nvSpPr>
        <p:spPr/>
        <p:txBody>
          <a:bodyPr/>
          <a:lstStyle/>
          <a:p>
            <a:r>
              <a:rPr lang="en-US" dirty="0"/>
              <a:t>Identify Security Requirements and Expectations</a:t>
            </a:r>
          </a:p>
          <a:p>
            <a:r>
              <a:rPr lang="en-US" dirty="0"/>
              <a:t>Identify Factors That Undermine Software Security</a:t>
            </a:r>
          </a:p>
          <a:p>
            <a:r>
              <a:rPr lang="en-US" dirty="0"/>
              <a:t>Find Vulnerabilities in Your Software</a:t>
            </a:r>
          </a:p>
          <a:p>
            <a:r>
              <a:rPr lang="en-US" dirty="0"/>
              <a:t>Gather Intelligence on Vulnerabilities and Exploits</a:t>
            </a:r>
          </a:p>
        </p:txBody>
      </p:sp>
      <p:sp>
        <p:nvSpPr>
          <p:cNvPr id="4" name="Title 3"/>
          <p:cNvSpPr>
            <a:spLocks noGrp="1"/>
          </p:cNvSpPr>
          <p:nvPr>
            <p:ph type="title"/>
          </p:nvPr>
        </p:nvSpPr>
        <p:spPr/>
        <p:txBody>
          <a:bodyPr/>
          <a:lstStyle/>
          <a:p>
            <a:r>
              <a:rPr lang="en-US" dirty="0"/>
              <a:t>Identifying the Need for Security in Your Software Projects</a:t>
            </a:r>
          </a:p>
        </p:txBody>
      </p:sp>
    </p:spTree>
    <p:extLst>
      <p:ext uri="{BB962C8B-B14F-4D97-AF65-F5344CB8AC3E}">
        <p14:creationId xmlns:p14="http://schemas.microsoft.com/office/powerpoint/2010/main" val="225664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Sources of Security Requirements</a:t>
            </a:r>
          </a:p>
        </p:txBody>
      </p:sp>
      <p:sp>
        <p:nvSpPr>
          <p:cNvPr id="4" name="Content Placeholder 3"/>
          <p:cNvSpPr>
            <a:spLocks noGrp="1"/>
          </p:cNvSpPr>
          <p:nvPr>
            <p:ph idx="1"/>
          </p:nvPr>
        </p:nvSpPr>
        <p:spPr/>
        <p:txBody>
          <a:bodyPr>
            <a:normAutofit/>
          </a:bodyPr>
          <a:lstStyle/>
          <a:p>
            <a:r>
              <a:rPr lang="en-US" dirty="0"/>
              <a:t>To identify sources of security-related requirements for your software, gather:</a:t>
            </a:r>
          </a:p>
          <a:p>
            <a:pPr lvl="1"/>
            <a:r>
              <a:rPr lang="en-US" dirty="0"/>
              <a:t>User expectations</a:t>
            </a:r>
          </a:p>
          <a:p>
            <a:pPr lvl="1"/>
            <a:r>
              <a:rPr lang="en-US" dirty="0"/>
              <a:t>Standards and compliance requirements</a:t>
            </a:r>
          </a:p>
          <a:p>
            <a:pPr lvl="1"/>
            <a:r>
              <a:rPr lang="en-US" dirty="0"/>
              <a:t>Business requirements</a:t>
            </a:r>
          </a:p>
          <a:p>
            <a:pPr lvl="1"/>
            <a:r>
              <a:rPr lang="en-US" dirty="0"/>
              <a:t>Requirements for platforms, services, and APIs that your software uses</a:t>
            </a:r>
          </a:p>
          <a:p>
            <a:pPr lvl="1"/>
            <a:r>
              <a:rPr lang="en-US" dirty="0"/>
              <a:t>Identification of where your software is vulnerable, and identify how you will address each vulnerability</a:t>
            </a:r>
          </a:p>
        </p:txBody>
      </p:sp>
      <p:sp>
        <p:nvSpPr>
          <p:cNvPr id="2" name="Slide Number Placeholder 1"/>
          <p:cNvSpPr>
            <a:spLocks noGrp="1"/>
          </p:cNvSpPr>
          <p:nvPr>
            <p:ph type="sldNum" sz="quarter" idx="12"/>
          </p:nvPr>
        </p:nvSpPr>
        <p:spPr/>
        <p:txBody>
          <a:bodyPr/>
          <a:lstStyle/>
          <a:p>
            <a:fld id="{A8160BDD-7155-D744-B749-9730458604AD}" type="slidenum">
              <a:rPr lang="en-US" smtClean="0"/>
              <a:pPr/>
              <a:t>10</a:t>
            </a:fld>
            <a:endParaRPr lang="en-US" dirty="0"/>
          </a:p>
        </p:txBody>
      </p:sp>
      <p:pic>
        <p:nvPicPr>
          <p:cNvPr id="6" name="Picture 2" descr="Image result for checklist png">
            <a:extLst>
              <a:ext uri="{FF2B5EF4-FFF2-40B4-BE49-F238E27FC236}">
                <a16:creationId xmlns:a16="http://schemas.microsoft.com/office/drawing/2014/main" id="{1BE5B8A1-7C61-4C0A-A264-BC99019B9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2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Elicit and Prioritize Security Requirements</a:t>
            </a:r>
          </a:p>
        </p:txBody>
      </p:sp>
      <p:sp>
        <p:nvSpPr>
          <p:cNvPr id="4" name="Content Placeholder 3"/>
          <p:cNvSpPr>
            <a:spLocks noGrp="1"/>
          </p:cNvSpPr>
          <p:nvPr>
            <p:ph idx="1"/>
          </p:nvPr>
        </p:nvSpPr>
        <p:spPr/>
        <p:txBody>
          <a:bodyPr>
            <a:normAutofit/>
          </a:bodyPr>
          <a:lstStyle/>
          <a:p>
            <a:pPr marL="342900" lvl="1" indent="-342900"/>
            <a:r>
              <a:rPr lang="en-US" sz="1800" dirty="0"/>
              <a:t>To ensure security requirements are comprehensive, follow a process like SQUARE:</a:t>
            </a:r>
          </a:p>
          <a:p>
            <a:pPr marL="800100" lvl="1" indent="-342900">
              <a:buFont typeface="+mj-lt"/>
              <a:buAutoNum type="arabicPeriod"/>
            </a:pPr>
            <a:r>
              <a:rPr lang="en-US" dirty="0"/>
              <a:t>Agree on definitions.</a:t>
            </a:r>
          </a:p>
          <a:p>
            <a:pPr marL="800100" lvl="1" indent="-342900">
              <a:buFont typeface="+mj-lt"/>
              <a:buAutoNum type="arabicPeriod"/>
            </a:pPr>
            <a:r>
              <a:rPr lang="en-US" dirty="0"/>
              <a:t>Identify security goals.</a:t>
            </a:r>
          </a:p>
          <a:p>
            <a:pPr marL="800100" lvl="1" indent="-342900">
              <a:buFont typeface="+mj-lt"/>
              <a:buAutoNum type="arabicPeriod"/>
            </a:pPr>
            <a:r>
              <a:rPr lang="en-US" dirty="0"/>
              <a:t>Develop artifacts to support security requirements definitions.</a:t>
            </a:r>
          </a:p>
          <a:p>
            <a:pPr marL="800100" lvl="1" indent="-342900">
              <a:buFont typeface="+mj-lt"/>
              <a:buAutoNum type="arabicPeriod"/>
            </a:pPr>
            <a:r>
              <a:rPr lang="en-US" dirty="0"/>
              <a:t>Assess risks.</a:t>
            </a:r>
          </a:p>
          <a:p>
            <a:pPr marL="800100" lvl="1" indent="-342900">
              <a:buFont typeface="+mj-lt"/>
              <a:buAutoNum type="arabicPeriod"/>
            </a:pPr>
            <a:r>
              <a:rPr lang="en-US" dirty="0"/>
              <a:t>Select elicitation technique(s).</a:t>
            </a:r>
          </a:p>
          <a:p>
            <a:pPr marL="800100" lvl="1" indent="-342900">
              <a:buFont typeface="+mj-lt"/>
              <a:buAutoNum type="arabicPeriod"/>
            </a:pPr>
            <a:r>
              <a:rPr lang="en-US" dirty="0"/>
              <a:t>Elicit security requirements.</a:t>
            </a:r>
          </a:p>
          <a:p>
            <a:pPr marL="800100" lvl="1" indent="-342900">
              <a:buFont typeface="+mj-lt"/>
              <a:buAutoNum type="arabicPeriod"/>
            </a:pPr>
            <a:r>
              <a:rPr lang="en-US" dirty="0"/>
              <a:t>Categorize requirements.</a:t>
            </a:r>
          </a:p>
          <a:p>
            <a:pPr marL="800100" lvl="1" indent="-342900">
              <a:buFont typeface="+mj-lt"/>
              <a:buAutoNum type="arabicPeriod"/>
            </a:pPr>
            <a:r>
              <a:rPr lang="en-US" dirty="0"/>
              <a:t>Prioritize requirements.</a:t>
            </a:r>
          </a:p>
          <a:p>
            <a:pPr marL="800100" lvl="1" indent="-342900">
              <a:buFont typeface="+mj-lt"/>
              <a:buAutoNum type="arabicPeriod"/>
            </a:pPr>
            <a:r>
              <a:rPr lang="en-US" dirty="0"/>
              <a:t>Inspect requirements.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11</a:t>
            </a:fld>
            <a:endParaRPr lang="en-US" dirty="0"/>
          </a:p>
        </p:txBody>
      </p:sp>
      <p:pic>
        <p:nvPicPr>
          <p:cNvPr id="7" name="Picture 2" descr="Image result for checklist png">
            <a:extLst>
              <a:ext uri="{FF2B5EF4-FFF2-40B4-BE49-F238E27FC236}">
                <a16:creationId xmlns:a16="http://schemas.microsoft.com/office/drawing/2014/main" id="{94A3F6BB-06FB-4823-88B2-1EE7F2753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6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Meet PCI DSS Requirements</a:t>
            </a:r>
          </a:p>
        </p:txBody>
      </p:sp>
      <p:sp>
        <p:nvSpPr>
          <p:cNvPr id="4" name="Content Placeholder 3"/>
          <p:cNvSpPr>
            <a:spLocks noGrp="1"/>
          </p:cNvSpPr>
          <p:nvPr>
            <p:ph idx="1"/>
          </p:nvPr>
        </p:nvSpPr>
        <p:spPr/>
        <p:txBody>
          <a:bodyPr>
            <a:normAutofit/>
          </a:bodyPr>
          <a:lstStyle/>
          <a:p>
            <a:pPr marL="342900" lvl="1" indent="-342900"/>
            <a:r>
              <a:rPr lang="en-US" sz="1800" dirty="0"/>
              <a:t>PCI DSS is the Payment Card Industry Data Security Standard.</a:t>
            </a:r>
          </a:p>
          <a:p>
            <a:pPr marL="342900" lvl="1" indent="-342900"/>
            <a:r>
              <a:rPr lang="en-US" sz="1800" dirty="0"/>
              <a:t>This standard outlines steps to implement protections for cardholder data:</a:t>
            </a:r>
          </a:p>
          <a:p>
            <a:pPr marL="742950" lvl="2" indent="-342900"/>
            <a:r>
              <a:rPr lang="en-US" sz="1600" dirty="0"/>
              <a:t>Maintain secure networks</a:t>
            </a:r>
          </a:p>
          <a:p>
            <a:pPr marL="742950" lvl="2" indent="-342900"/>
            <a:r>
              <a:rPr lang="en-US" sz="1600" dirty="0"/>
              <a:t>Secure cardholder data in transit and in storage</a:t>
            </a:r>
          </a:p>
          <a:p>
            <a:pPr marL="742950" lvl="2" indent="-342900"/>
            <a:r>
              <a:rPr lang="en-US" sz="1600" dirty="0"/>
              <a:t>Provide malware protection on client and host systems</a:t>
            </a:r>
          </a:p>
          <a:p>
            <a:pPr marL="742950" lvl="2" indent="-342900"/>
            <a:r>
              <a:rPr lang="en-US" sz="1600" dirty="0"/>
              <a:t>Restrict access to cardholder data to authorized personnel</a:t>
            </a:r>
          </a:p>
          <a:p>
            <a:pPr marL="742950" lvl="2" indent="-342900"/>
            <a:r>
              <a:rPr lang="en-US" sz="1600" dirty="0"/>
              <a:t>Continually monitor for vulnerabilities</a:t>
            </a:r>
          </a:p>
          <a:p>
            <a:pPr marL="742950" lvl="2" indent="-342900"/>
            <a:r>
              <a:rPr lang="en-US" sz="1600" dirty="0"/>
              <a:t>Implement and follow a comprehensive information security policy</a:t>
            </a:r>
          </a:p>
          <a:p>
            <a:pPr marL="342900" lvl="1" indent="-342900"/>
            <a:r>
              <a:rPr lang="en-US" sz="1800" dirty="0"/>
              <a:t>The complete, detailed requirements may be downloaded from </a:t>
            </a:r>
            <a:r>
              <a:rPr lang="en-US" sz="1800" dirty="0">
                <a:hlinkClick r:id="rId2"/>
              </a:rPr>
              <a:t>https://www.pcisecuritystandards.org</a:t>
            </a:r>
            <a:r>
              <a:rPr lang="en-US" sz="1800" dirty="0"/>
              <a:t>.</a:t>
            </a:r>
          </a:p>
          <a:p>
            <a:pPr marL="342900" lvl="1" indent="-342900"/>
            <a:endParaRPr lang="en-US" dirty="0"/>
          </a:p>
        </p:txBody>
      </p:sp>
      <p:sp>
        <p:nvSpPr>
          <p:cNvPr id="2" name="Slide Number Placeholder 1"/>
          <p:cNvSpPr>
            <a:spLocks noGrp="1"/>
          </p:cNvSpPr>
          <p:nvPr>
            <p:ph type="sldNum" sz="quarter" idx="12"/>
          </p:nvPr>
        </p:nvSpPr>
        <p:spPr/>
        <p:txBody>
          <a:bodyPr/>
          <a:lstStyle/>
          <a:p>
            <a:fld id="{A8160BDD-7155-D744-B749-9730458604AD}" type="slidenum">
              <a:rPr lang="en-US" smtClean="0"/>
              <a:pPr/>
              <a:t>12</a:t>
            </a:fld>
            <a:endParaRPr lang="en-US" dirty="0"/>
          </a:p>
        </p:txBody>
      </p:sp>
      <p:pic>
        <p:nvPicPr>
          <p:cNvPr id="7" name="Picture 2" descr="Image result for checklist png">
            <a:extLst>
              <a:ext uri="{FF2B5EF4-FFF2-40B4-BE49-F238E27FC236}">
                <a16:creationId xmlns:a16="http://schemas.microsoft.com/office/drawing/2014/main" id="{A3E132DE-5C58-4CC9-933F-E382B16B4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5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86"/>
          <a:stretch/>
        </p:blipFill>
        <p:spPr>
          <a:xfrm>
            <a:off x="2209800" y="1143000"/>
            <a:ext cx="4049810" cy="2360743"/>
          </a:xfrm>
          <a:prstGeom prst="rect">
            <a:avLst/>
          </a:prstGeom>
          <a:effectLst>
            <a:glow rad="114300">
              <a:schemeClr val="tx1">
                <a:alpha val="24000"/>
              </a:schemeClr>
            </a:glow>
          </a:effectLst>
        </p:spPr>
      </p:pic>
      <p:sp>
        <p:nvSpPr>
          <p:cNvPr id="3" name="Title 2"/>
          <p:cNvSpPr>
            <a:spLocks noGrp="1"/>
          </p:cNvSpPr>
          <p:nvPr>
            <p:ph type="title"/>
          </p:nvPr>
        </p:nvSpPr>
        <p:spPr/>
        <p:txBody>
          <a:bodyPr/>
          <a:lstStyle/>
          <a:p>
            <a:r>
              <a:rPr lang="en-US" dirty="0"/>
              <a:t>Activity: Identifying Security Requirements and Expectations</a:t>
            </a:r>
          </a:p>
        </p:txBody>
      </p:sp>
      <p:sp>
        <p:nvSpPr>
          <p:cNvPr id="10" name="Content Placeholder 9"/>
          <p:cNvSpPr>
            <a:spLocks noGrp="1"/>
          </p:cNvSpPr>
          <p:nvPr>
            <p:ph idx="1"/>
          </p:nvPr>
        </p:nvSpPr>
        <p:spPr>
          <a:xfrm>
            <a:off x="341924" y="3657600"/>
            <a:ext cx="8460152" cy="2584938"/>
          </a:xfrm>
        </p:spPr>
        <p:txBody>
          <a:bodyPr>
            <a:normAutofit lnSpcReduction="10000"/>
          </a:bodyPr>
          <a:lstStyle/>
          <a:p>
            <a:pPr marL="285750" indent="-285750">
              <a:buFont typeface="Arial" panose="020B0604020202020204" pitchFamily="34" charset="0"/>
              <a:buChar char="•"/>
            </a:pPr>
            <a:r>
              <a:rPr lang="en-US" sz="1600" dirty="0"/>
              <a:t>Users can view a catalog of products, including product descriptions, pricing, and illustrations</a:t>
            </a:r>
          </a:p>
          <a:p>
            <a:pPr marL="285750" indent="-285750">
              <a:buFont typeface="Arial" panose="020B0604020202020204" pitchFamily="34" charset="0"/>
              <a:buChar char="•"/>
            </a:pPr>
            <a:r>
              <a:rPr lang="en-US" sz="1600" dirty="0"/>
              <a:t>Users can display content in various languages</a:t>
            </a:r>
          </a:p>
          <a:p>
            <a:pPr marL="285750" indent="-285750">
              <a:buFont typeface="Arial" panose="020B0604020202020204" pitchFamily="34" charset="0"/>
              <a:buChar char="•"/>
            </a:pPr>
            <a:r>
              <a:rPr lang="en-US" sz="1600" dirty="0"/>
              <a:t>Users can search for a product based on one or more keywords</a:t>
            </a:r>
          </a:p>
          <a:p>
            <a:pPr marL="285750" indent="-285750">
              <a:buFont typeface="Arial" panose="020B0604020202020204" pitchFamily="34" charset="0"/>
              <a:buChar char="•"/>
            </a:pPr>
            <a:r>
              <a:rPr lang="en-US" sz="1600" dirty="0"/>
              <a:t>New users can self-register for a customer account, which enables them to:</a:t>
            </a:r>
          </a:p>
          <a:p>
            <a:pPr lvl="1">
              <a:buFont typeface="Arial" panose="020B0604020202020204" pitchFamily="34" charset="0"/>
              <a:buChar char="•"/>
            </a:pPr>
            <a:r>
              <a:rPr lang="en-US" dirty="0"/>
              <a:t>Purchase products online</a:t>
            </a:r>
          </a:p>
          <a:p>
            <a:pPr lvl="1">
              <a:buFont typeface="Arial" panose="020B0604020202020204" pitchFamily="34" charset="0"/>
              <a:buChar char="•"/>
            </a:pPr>
            <a:r>
              <a:rPr lang="en-US" dirty="0"/>
              <a:t>Provide feedback to Woodworkers Wheelhouse</a:t>
            </a:r>
          </a:p>
          <a:p>
            <a:pPr lvl="1">
              <a:buFont typeface="Arial" panose="020B0604020202020204" pitchFamily="34" charset="0"/>
              <a:buChar char="•"/>
            </a:pPr>
            <a:r>
              <a:rPr lang="en-US" dirty="0"/>
              <a:t>Log in using their application credentials or through Google </a:t>
            </a:r>
            <a:br>
              <a:rPr lang="en-US" dirty="0"/>
            </a:br>
            <a:r>
              <a:rPr lang="en-US" dirty="0"/>
              <a:t>using OAuth authentication</a:t>
            </a:r>
          </a:p>
          <a:p>
            <a:pPr marL="285750" indent="-285750">
              <a:buFont typeface="Arial" panose="020B0604020202020204" pitchFamily="34" charset="0"/>
              <a:buChar char="•"/>
            </a:pPr>
            <a:r>
              <a:rPr lang="en-US" sz="1600" dirty="0"/>
              <a:t>Administrators can manage user accounts</a:t>
            </a:r>
          </a:p>
          <a:p>
            <a:pPr lvl="1">
              <a:buFont typeface="Arial" panose="020B0604020202020204" pitchFamily="34" charset="0"/>
              <a:buChar char="•"/>
            </a:pPr>
            <a:endParaRPr lang="en-US" dirty="0"/>
          </a:p>
          <a:p>
            <a:endParaRPr lang="en-US" dirty="0"/>
          </a:p>
        </p:txBody>
      </p:sp>
      <p:sp>
        <p:nvSpPr>
          <p:cNvPr id="2" name="Slide Number Placeholder 1"/>
          <p:cNvSpPr>
            <a:spLocks noGrp="1"/>
          </p:cNvSpPr>
          <p:nvPr>
            <p:ph type="sldNum" sz="quarter" idx="12"/>
          </p:nvPr>
        </p:nvSpPr>
        <p:spPr/>
        <p:txBody>
          <a:bodyPr/>
          <a:lstStyle/>
          <a:p>
            <a:fld id="{A8160BDD-7155-D744-B749-9730458604AD}" type="slidenum">
              <a:rPr lang="en-US" smtClean="0"/>
              <a:pPr/>
              <a:t>13</a:t>
            </a:fld>
            <a:endParaRPr lang="en-US" dirty="0"/>
          </a:p>
        </p:txBody>
      </p:sp>
      <p:pic>
        <p:nvPicPr>
          <p:cNvPr id="6" name="Picture 5">
            <a:extLst>
              <a:ext uri="{FF2B5EF4-FFF2-40B4-BE49-F238E27FC236}">
                <a16:creationId xmlns:a16="http://schemas.microsoft.com/office/drawing/2014/main" id="{126001C4-F0AE-4B55-94C2-25DC57FD36C3}"/>
              </a:ext>
            </a:extLst>
          </p:cNvPr>
          <p:cNvPicPr>
            <a:picLocks noChangeAspect="1"/>
          </p:cNvPicPr>
          <p:nvPr/>
        </p:nvPicPr>
        <p:blipFill>
          <a:blip r:embed="rId3"/>
          <a:stretch>
            <a:fillRect/>
          </a:stretch>
        </p:blipFill>
        <p:spPr>
          <a:xfrm>
            <a:off x="7315200" y="5121808"/>
            <a:ext cx="1725124" cy="1630038"/>
          </a:xfrm>
          <a:prstGeom prst="rect">
            <a:avLst/>
          </a:prstGeom>
        </p:spPr>
      </p:pic>
    </p:spTree>
    <p:extLst>
      <p:ext uri="{BB962C8B-B14F-4D97-AF65-F5344CB8AC3E}">
        <p14:creationId xmlns:p14="http://schemas.microsoft.com/office/powerpoint/2010/main" val="108007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B12586-B1FB-41AB-8A8A-779D46256CDB}"/>
              </a:ext>
            </a:extLst>
          </p:cNvPr>
          <p:cNvSpPr>
            <a:spLocks noGrp="1"/>
          </p:cNvSpPr>
          <p:nvPr>
            <p:ph type="sldNum" sz="quarter" idx="12"/>
          </p:nvPr>
        </p:nvSpPr>
        <p:spPr/>
        <p:txBody>
          <a:bodyPr/>
          <a:lstStyle/>
          <a:p>
            <a:fld id="{A8160BDD-7155-D744-B749-9730458604AD}" type="slidenum">
              <a:rPr lang="en-US" smtClean="0"/>
              <a:pPr/>
              <a:t>14</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B5E689BC-84C6-4619-9DB3-694713392D46}"/>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95052F00-074C-4F89-AB55-97D76A56EB53}"/>
              </a:ext>
            </a:extLst>
          </p:cNvPr>
          <p:cNvSpPr>
            <a:spLocks noGrp="1"/>
          </p:cNvSpPr>
          <p:nvPr>
            <p:ph type="body" sz="quarter" idx="14"/>
          </p:nvPr>
        </p:nvSpPr>
        <p:spPr/>
        <p:txBody>
          <a:bodyPr/>
          <a:lstStyle/>
          <a:p>
            <a:r>
              <a:rPr lang="en-US" dirty="0"/>
              <a:t>Identify Factors That Undermine Software Security</a:t>
            </a:r>
          </a:p>
          <a:p>
            <a:endParaRPr lang="en-US" dirty="0"/>
          </a:p>
        </p:txBody>
      </p:sp>
    </p:spTree>
    <p:extLst>
      <p:ext uri="{BB962C8B-B14F-4D97-AF65-F5344CB8AC3E}">
        <p14:creationId xmlns:p14="http://schemas.microsoft.com/office/powerpoint/2010/main" val="170801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stCxn id="11" idx="2"/>
          </p:cNvCxnSpPr>
          <p:nvPr/>
        </p:nvCxnSpPr>
        <p:spPr>
          <a:xfrm flipH="1">
            <a:off x="6502400" y="2895600"/>
            <a:ext cx="1062836" cy="1258711"/>
          </a:xfrm>
          <a:prstGeom prst="line">
            <a:avLst/>
          </a:prstGeom>
          <a:ln w="19050">
            <a:solidFill>
              <a:srgbClr val="01A1DD"/>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0" idx="2"/>
          </p:cNvCxnSpPr>
          <p:nvPr/>
        </p:nvCxnSpPr>
        <p:spPr>
          <a:xfrm flipH="1">
            <a:off x="4533886" y="2895600"/>
            <a:ext cx="46217" cy="1219200"/>
          </a:xfrm>
          <a:prstGeom prst="line">
            <a:avLst/>
          </a:prstGeom>
          <a:ln w="19050">
            <a:solidFill>
              <a:srgbClr val="01A1DD"/>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12" idx="2"/>
          </p:cNvCxnSpPr>
          <p:nvPr/>
        </p:nvCxnSpPr>
        <p:spPr>
          <a:xfrm>
            <a:off x="1594971" y="2895600"/>
            <a:ext cx="843429" cy="1219200"/>
          </a:xfrm>
          <a:prstGeom prst="line">
            <a:avLst/>
          </a:prstGeom>
          <a:ln w="19050">
            <a:solidFill>
              <a:srgbClr val="01A1DD"/>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A8160BDD-7155-D744-B749-9730458604AD}" type="slidenum">
              <a:rPr lang="en-US" smtClean="0"/>
              <a:pPr/>
              <a:t>15</a:t>
            </a:fld>
            <a:endParaRPr lang="en-US" dirty="0"/>
          </a:p>
        </p:txBody>
      </p:sp>
      <p:sp>
        <p:nvSpPr>
          <p:cNvPr id="4" name="Title 3"/>
          <p:cNvSpPr>
            <a:spLocks noGrp="1"/>
          </p:cNvSpPr>
          <p:nvPr>
            <p:ph type="title"/>
          </p:nvPr>
        </p:nvSpPr>
        <p:spPr/>
        <p:txBody>
          <a:bodyPr/>
          <a:lstStyle/>
          <a:p>
            <a:r>
              <a:rPr lang="en-US" dirty="0"/>
              <a:t>Three Ps of Software Security</a:t>
            </a:r>
          </a:p>
        </p:txBody>
      </p:sp>
      <p:pic>
        <p:nvPicPr>
          <p:cNvPr id="14" name="Picture 13"/>
          <p:cNvPicPr>
            <a:picLocks noChangeAspect="1"/>
          </p:cNvPicPr>
          <p:nvPr/>
        </p:nvPicPr>
        <p:blipFill>
          <a:blip r:embed="rId2"/>
          <a:stretch>
            <a:fillRect/>
          </a:stretch>
        </p:blipFill>
        <p:spPr>
          <a:xfrm>
            <a:off x="990600" y="3810000"/>
            <a:ext cx="7766616" cy="2281444"/>
          </a:xfrm>
          <a:prstGeom prst="rect">
            <a:avLst/>
          </a:prstGeom>
        </p:spPr>
      </p:pic>
      <p:sp>
        <p:nvSpPr>
          <p:cNvPr id="15" name="Rectangle 14"/>
          <p:cNvSpPr/>
          <p:nvPr/>
        </p:nvSpPr>
        <p:spPr>
          <a:xfrm>
            <a:off x="2236850" y="4179635"/>
            <a:ext cx="936475" cy="369332"/>
          </a:xfrm>
          <a:prstGeom prst="rect">
            <a:avLst/>
          </a:prstGeom>
        </p:spPr>
        <p:txBody>
          <a:bodyPr wrap="none">
            <a:spAutoFit/>
          </a:bodyPr>
          <a:lstStyle/>
          <a:p>
            <a:pPr algn="ctr"/>
            <a:r>
              <a:rPr lang="en-US" b="1" kern="0" dirty="0">
                <a:solidFill>
                  <a:srgbClr val="000000"/>
                </a:solidFill>
                <a:effectLst>
                  <a:outerShdw blurRad="25400" dist="25400" dir="2700000" algn="tl" rotWithShape="0">
                    <a:schemeClr val="bg1">
                      <a:alpha val="54000"/>
                    </a:schemeClr>
                  </a:outerShdw>
                </a:effectLst>
                <a:cs typeface="Calibri"/>
              </a:rPr>
              <a:t>Product</a:t>
            </a:r>
            <a:endParaRPr lang="en-US" dirty="0">
              <a:effectLst>
                <a:outerShdw blurRad="25400" dist="25400" dir="2700000" algn="tl" rotWithShape="0">
                  <a:schemeClr val="bg1">
                    <a:alpha val="54000"/>
                  </a:schemeClr>
                </a:outerShdw>
              </a:effectLst>
            </a:endParaRPr>
          </a:p>
        </p:txBody>
      </p:sp>
      <p:sp>
        <p:nvSpPr>
          <p:cNvPr id="16" name="Rectangle 15"/>
          <p:cNvSpPr/>
          <p:nvPr/>
        </p:nvSpPr>
        <p:spPr>
          <a:xfrm>
            <a:off x="4112938" y="4242774"/>
            <a:ext cx="841897" cy="369332"/>
          </a:xfrm>
          <a:prstGeom prst="rect">
            <a:avLst/>
          </a:prstGeom>
        </p:spPr>
        <p:txBody>
          <a:bodyPr wrap="none">
            <a:spAutoFit/>
          </a:bodyPr>
          <a:lstStyle/>
          <a:p>
            <a:pPr algn="ctr"/>
            <a:r>
              <a:rPr lang="en-US" b="1" kern="0" dirty="0">
                <a:solidFill>
                  <a:srgbClr val="000000"/>
                </a:solidFill>
                <a:effectLst>
                  <a:outerShdw blurRad="25400" dist="25400" dir="2700000" algn="tl" rotWithShape="0">
                    <a:schemeClr val="bg1">
                      <a:alpha val="54000"/>
                    </a:schemeClr>
                  </a:outerShdw>
                </a:effectLst>
                <a:cs typeface="Calibri"/>
              </a:rPr>
              <a:t>People</a:t>
            </a:r>
            <a:endParaRPr lang="en-US" dirty="0">
              <a:effectLst>
                <a:outerShdw blurRad="25400" dist="25400" dir="2700000" algn="tl" rotWithShape="0">
                  <a:schemeClr val="bg1">
                    <a:alpha val="54000"/>
                  </a:schemeClr>
                </a:outerShdw>
              </a:effectLst>
            </a:endParaRPr>
          </a:p>
        </p:txBody>
      </p:sp>
      <p:sp>
        <p:nvSpPr>
          <p:cNvPr id="17" name="Rectangle 16"/>
          <p:cNvSpPr/>
          <p:nvPr/>
        </p:nvSpPr>
        <p:spPr>
          <a:xfrm>
            <a:off x="5777792" y="4174787"/>
            <a:ext cx="907621" cy="369332"/>
          </a:xfrm>
          <a:prstGeom prst="rect">
            <a:avLst/>
          </a:prstGeom>
        </p:spPr>
        <p:txBody>
          <a:bodyPr wrap="none">
            <a:spAutoFit/>
          </a:bodyPr>
          <a:lstStyle/>
          <a:p>
            <a:pPr algn="ctr"/>
            <a:r>
              <a:rPr lang="en-US" b="1" kern="0" dirty="0">
                <a:solidFill>
                  <a:srgbClr val="000000"/>
                </a:solidFill>
                <a:effectLst>
                  <a:outerShdw blurRad="25400" dist="25400" dir="2700000" algn="tl" rotWithShape="0">
                    <a:schemeClr val="bg1">
                      <a:alpha val="54000"/>
                    </a:schemeClr>
                  </a:outerShdw>
                </a:effectLst>
                <a:cs typeface="Calibri"/>
              </a:rPr>
              <a:t>Process</a:t>
            </a:r>
            <a:endParaRPr lang="en-US" dirty="0">
              <a:effectLst>
                <a:outerShdw blurRad="25400" dist="25400" dir="2700000" algn="tl" rotWithShape="0">
                  <a:schemeClr val="bg1">
                    <a:alpha val="54000"/>
                  </a:schemeClr>
                </a:outerShdw>
              </a:effectLst>
            </a:endParaRPr>
          </a:p>
        </p:txBody>
      </p:sp>
      <p:sp>
        <p:nvSpPr>
          <p:cNvPr id="10" name="Rounded Rectangle 135"/>
          <p:cNvSpPr/>
          <p:nvPr/>
        </p:nvSpPr>
        <p:spPr>
          <a:xfrm>
            <a:off x="3191154" y="1169974"/>
            <a:ext cx="2777897" cy="1725626"/>
          </a:xfrm>
          <a:prstGeom prst="roundRect">
            <a:avLst>
              <a:gd name="adj" fmla="val 5945"/>
            </a:avLst>
          </a:prstGeom>
          <a:gradFill flip="none" rotWithShape="0">
            <a:gsLst>
              <a:gs pos="0">
                <a:srgbClr val="FFFFFF">
                  <a:lumMod val="92000"/>
                </a:srgbClr>
              </a:gs>
              <a:gs pos="100000">
                <a:srgbClr val="FFFFFF"/>
              </a:gs>
            </a:gsLst>
            <a:lin ang="2700000" scaled="1"/>
            <a:tileRect/>
          </a:gradFill>
          <a:ln w="25400" cap="flat" cmpd="sng" algn="ctr">
            <a:solidFill>
              <a:srgbClr val="01A1DD"/>
            </a:solidFill>
            <a:prstDash val="solid"/>
          </a:ln>
          <a:effectLst>
            <a:outerShdw blurRad="38100" dist="25400" dir="2700000" sx="99000" sy="99000" algn="tl" rotWithShape="0">
              <a:prstClr val="black">
                <a:alpha val="75000"/>
              </a:prstClr>
            </a:outerShdw>
          </a:effectLst>
        </p:spPr>
        <p:txBody>
          <a:bodyPr anchor="t"/>
          <a:lstStyle/>
          <a:p>
            <a:pPr marL="169863" indent="-169863" defTabSz="914400">
              <a:buFont typeface="Arial" panose="020B0604020202020204" pitchFamily="34" charset="0"/>
              <a:buChar char="•"/>
              <a:defRPr/>
            </a:pPr>
            <a:r>
              <a:rPr lang="en-US" sz="1300" kern="0" dirty="0">
                <a:solidFill>
                  <a:srgbClr val="000000"/>
                </a:solidFill>
                <a:cs typeface="Calibri"/>
              </a:rPr>
              <a:t>Operator error.</a:t>
            </a:r>
          </a:p>
          <a:p>
            <a:pPr marL="169863" lvl="0" indent="-169863" defTabSz="914400">
              <a:buFont typeface="Arial" panose="020B0604020202020204" pitchFamily="34" charset="0"/>
              <a:buChar char="•"/>
              <a:defRPr/>
            </a:pPr>
            <a:r>
              <a:rPr lang="en-US" sz="1300" kern="0" dirty="0">
                <a:solidFill>
                  <a:srgbClr val="000000"/>
                </a:solidFill>
                <a:cs typeface="Calibri"/>
              </a:rPr>
              <a:t>Incorrect assumptions about software behavior.</a:t>
            </a:r>
          </a:p>
          <a:p>
            <a:pPr marL="169863" lvl="0" indent="-169863" defTabSz="914400">
              <a:buFont typeface="Arial" panose="020B0604020202020204" pitchFamily="34" charset="0"/>
              <a:buChar char="•"/>
              <a:defRPr/>
            </a:pPr>
            <a:r>
              <a:rPr lang="en-US" sz="1300" kern="0" dirty="0">
                <a:solidFill>
                  <a:srgbClr val="000000"/>
                </a:solidFill>
                <a:cs typeface="Calibri"/>
              </a:rPr>
              <a:t>Falling prey to attacks.</a:t>
            </a:r>
          </a:p>
          <a:p>
            <a:pPr marL="169863" lvl="0" indent="-169863" defTabSz="914400">
              <a:buFont typeface="Arial" panose="020B0604020202020204" pitchFamily="34" charset="0"/>
              <a:buChar char="•"/>
              <a:defRPr/>
            </a:pPr>
            <a:r>
              <a:rPr lang="en-US" sz="1300" kern="0" dirty="0">
                <a:solidFill>
                  <a:srgbClr val="000000"/>
                </a:solidFill>
                <a:cs typeface="Calibri"/>
              </a:rPr>
              <a:t>Unintentional unsecure behavior.</a:t>
            </a:r>
          </a:p>
          <a:p>
            <a:pPr marL="169863" lvl="0" indent="-169863" defTabSz="914400">
              <a:buFont typeface="Arial" panose="020B0604020202020204" pitchFamily="34" charset="0"/>
              <a:buChar char="•"/>
              <a:defRPr/>
            </a:pPr>
            <a:r>
              <a:rPr lang="en-US" sz="1300" kern="0" dirty="0">
                <a:solidFill>
                  <a:srgbClr val="000000"/>
                </a:solidFill>
                <a:cs typeface="Calibri"/>
              </a:rPr>
              <a:t>Malicious behavior.</a:t>
            </a:r>
            <a:endParaRPr kumimoji="0" lang="en-US" sz="1300" i="0" u="none" strike="noStrike" kern="0" cap="none" spc="0" normalizeH="0" baseline="0" noProof="0" dirty="0">
              <a:ln>
                <a:noFill/>
              </a:ln>
              <a:solidFill>
                <a:srgbClr val="000000"/>
              </a:solidFill>
              <a:effectLst/>
              <a:uLnTx/>
              <a:uFillTx/>
              <a:latin typeface="Calibri"/>
              <a:cs typeface="Calibri"/>
            </a:endParaRPr>
          </a:p>
        </p:txBody>
      </p:sp>
      <p:sp>
        <p:nvSpPr>
          <p:cNvPr id="11" name="Rounded Rectangle 135"/>
          <p:cNvSpPr/>
          <p:nvPr/>
        </p:nvSpPr>
        <p:spPr>
          <a:xfrm>
            <a:off x="6176287" y="1169974"/>
            <a:ext cx="2777897" cy="1725626"/>
          </a:xfrm>
          <a:prstGeom prst="roundRect">
            <a:avLst>
              <a:gd name="adj" fmla="val 5945"/>
            </a:avLst>
          </a:prstGeom>
          <a:gradFill flip="none" rotWithShape="0">
            <a:gsLst>
              <a:gs pos="0">
                <a:srgbClr val="FFFFFF">
                  <a:lumMod val="92000"/>
                </a:srgbClr>
              </a:gs>
              <a:gs pos="100000">
                <a:srgbClr val="FFFFFF"/>
              </a:gs>
            </a:gsLst>
            <a:lin ang="2700000" scaled="1"/>
            <a:tileRect/>
          </a:gradFill>
          <a:ln w="25400" cap="flat" cmpd="sng" algn="ctr">
            <a:solidFill>
              <a:srgbClr val="01A1DD"/>
            </a:solidFill>
            <a:prstDash val="solid"/>
          </a:ln>
          <a:effectLst>
            <a:outerShdw blurRad="38100" dist="25400" dir="2700000" sx="99000" sy="99000" algn="tl" rotWithShape="0">
              <a:prstClr val="black">
                <a:alpha val="75000"/>
              </a:prstClr>
            </a:outerShdw>
          </a:effectLst>
        </p:spPr>
        <p:txBody>
          <a:bodyPr anchor="t"/>
          <a:lstStyle/>
          <a:p>
            <a:pPr marL="169863" lvl="0" indent="-169863" defTabSz="914400">
              <a:buFont typeface="Arial" panose="020B0604020202020204" pitchFamily="34" charset="0"/>
              <a:buChar char="•"/>
              <a:defRPr/>
            </a:pPr>
            <a:r>
              <a:rPr lang="en-US" sz="1300" kern="0" dirty="0">
                <a:solidFill>
                  <a:srgbClr val="000000"/>
                </a:solidFill>
                <a:cs typeface="Calibri"/>
              </a:rPr>
              <a:t>Security is not integrated into the entire process.</a:t>
            </a:r>
          </a:p>
          <a:p>
            <a:pPr marL="169863" lvl="0" indent="-169863" defTabSz="914400">
              <a:buFont typeface="Arial" panose="020B0604020202020204" pitchFamily="34" charset="0"/>
              <a:buChar char="•"/>
              <a:defRPr/>
            </a:pPr>
            <a:r>
              <a:rPr lang="en-US" sz="1300" kern="0" dirty="0">
                <a:solidFill>
                  <a:srgbClr val="000000"/>
                </a:solidFill>
                <a:cs typeface="Calibri"/>
              </a:rPr>
              <a:t>Overall design is unsecure.</a:t>
            </a:r>
          </a:p>
          <a:p>
            <a:pPr marL="169863" lvl="0" indent="-169863" defTabSz="914400">
              <a:buFont typeface="Arial" panose="020B0604020202020204" pitchFamily="34" charset="0"/>
              <a:buChar char="•"/>
              <a:defRPr/>
            </a:pPr>
            <a:r>
              <a:rPr lang="en-US" sz="1300" kern="0" dirty="0">
                <a:solidFill>
                  <a:srgbClr val="000000"/>
                </a:solidFill>
                <a:cs typeface="Calibri"/>
              </a:rPr>
              <a:t>Software and deployments are not maintained adequately.</a:t>
            </a:r>
          </a:p>
          <a:p>
            <a:pPr marL="169863" indent="-169863" defTabSz="914400">
              <a:buFont typeface="Arial" panose="020B0604020202020204" pitchFamily="34" charset="0"/>
              <a:buChar char="•"/>
              <a:defRPr/>
            </a:pPr>
            <a:r>
              <a:rPr lang="en-US" sz="1300" kern="0" dirty="0">
                <a:solidFill>
                  <a:srgbClr val="000000"/>
                </a:solidFill>
                <a:cs typeface="Calibri"/>
              </a:rPr>
              <a:t>Development tools don’t promote security.</a:t>
            </a:r>
            <a:endParaRPr lang="en-US" sz="1300" kern="0" dirty="0">
              <a:solidFill>
                <a:srgbClr val="000000"/>
              </a:solidFill>
              <a:latin typeface="Calibri"/>
              <a:cs typeface="Calibri"/>
            </a:endParaRPr>
          </a:p>
          <a:p>
            <a:pPr marL="169863" marR="0" lvl="0" indent="-1698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kern="0" dirty="0">
              <a:solidFill>
                <a:srgbClr val="000000"/>
              </a:solidFill>
              <a:latin typeface="Calibri"/>
              <a:cs typeface="Calibri"/>
            </a:endParaRPr>
          </a:p>
          <a:p>
            <a:pPr marL="169863" marR="0" lvl="0" indent="-1698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i="0" u="none" strike="noStrike" kern="0" cap="none" spc="0" normalizeH="0" baseline="0" noProof="0" dirty="0">
              <a:ln>
                <a:noFill/>
              </a:ln>
              <a:solidFill>
                <a:srgbClr val="000000"/>
              </a:solidFill>
              <a:effectLst/>
              <a:uLnTx/>
              <a:uFillTx/>
              <a:latin typeface="Calibri"/>
              <a:cs typeface="Calibri"/>
            </a:endParaRPr>
          </a:p>
        </p:txBody>
      </p:sp>
      <p:sp>
        <p:nvSpPr>
          <p:cNvPr id="12" name="Rounded Rectangle 135"/>
          <p:cNvSpPr/>
          <p:nvPr/>
        </p:nvSpPr>
        <p:spPr>
          <a:xfrm>
            <a:off x="206022" y="1169974"/>
            <a:ext cx="2777897" cy="1725626"/>
          </a:xfrm>
          <a:prstGeom prst="roundRect">
            <a:avLst>
              <a:gd name="adj" fmla="val 5945"/>
            </a:avLst>
          </a:prstGeom>
          <a:gradFill flip="none" rotWithShape="0">
            <a:gsLst>
              <a:gs pos="0">
                <a:srgbClr val="FFFFFF">
                  <a:lumMod val="92000"/>
                </a:srgbClr>
              </a:gs>
              <a:gs pos="100000">
                <a:srgbClr val="FFFFFF"/>
              </a:gs>
            </a:gsLst>
            <a:lin ang="2700000" scaled="1"/>
            <a:tileRect/>
          </a:gradFill>
          <a:ln w="25400" cap="flat" cmpd="sng" algn="ctr">
            <a:solidFill>
              <a:srgbClr val="01A1DD"/>
            </a:solidFill>
            <a:prstDash val="solid"/>
          </a:ln>
          <a:effectLst>
            <a:outerShdw blurRad="38100" dist="25400" dir="2700000" sx="99000" sy="99000" algn="tl" rotWithShape="0">
              <a:prstClr val="black">
                <a:alpha val="75000"/>
              </a:prstClr>
            </a:outerShdw>
          </a:effectLst>
        </p:spPr>
        <p:txBody>
          <a:bodyPr anchor="t"/>
          <a:lstStyle/>
          <a:p>
            <a:pPr marL="169863" lvl="0" indent="-169863" defTabSz="914400">
              <a:buFont typeface="Arial" panose="020B0604020202020204" pitchFamily="34" charset="0"/>
              <a:buChar char="•"/>
              <a:defRPr/>
            </a:pPr>
            <a:r>
              <a:rPr lang="en-US" sz="1300" kern="0" dirty="0">
                <a:solidFill>
                  <a:srgbClr val="000000"/>
                </a:solidFill>
                <a:cs typeface="Calibri"/>
              </a:rPr>
              <a:t>Common defects harm security.</a:t>
            </a:r>
          </a:p>
          <a:p>
            <a:pPr marL="169863" indent="-169863" defTabSz="914400">
              <a:buFont typeface="Arial" panose="020B0604020202020204" pitchFamily="34" charset="0"/>
              <a:buChar char="•"/>
              <a:defRPr/>
            </a:pPr>
            <a:r>
              <a:rPr lang="en-US" sz="1300" kern="0" dirty="0">
                <a:solidFill>
                  <a:srgbClr val="000000"/>
                </a:solidFill>
                <a:cs typeface="Calibri"/>
              </a:rPr>
              <a:t>Components and platforms are not secure.</a:t>
            </a:r>
          </a:p>
          <a:p>
            <a:pPr marL="169863" lvl="0" indent="-169863" defTabSz="914400">
              <a:buFont typeface="Arial" panose="020B0604020202020204" pitchFamily="34" charset="0"/>
              <a:buChar char="•"/>
              <a:defRPr/>
            </a:pPr>
            <a:r>
              <a:rPr lang="en-US" sz="1300" kern="0" dirty="0">
                <a:solidFill>
                  <a:srgbClr val="000000"/>
                </a:solidFill>
                <a:cs typeface="Calibri"/>
              </a:rPr>
              <a:t>Configuration of software and host systems is not secure.</a:t>
            </a:r>
          </a:p>
          <a:p>
            <a:pPr marL="169863" lvl="0" indent="-169863" defTabSz="914400">
              <a:buFont typeface="Arial" panose="020B0604020202020204" pitchFamily="34" charset="0"/>
              <a:buChar char="•"/>
              <a:defRPr/>
            </a:pPr>
            <a:r>
              <a:rPr lang="en-US" sz="1300" kern="0" dirty="0">
                <a:solidFill>
                  <a:srgbClr val="000000"/>
                </a:solidFill>
                <a:cs typeface="Calibri"/>
              </a:rPr>
              <a:t>Security policies are poorly implemented.</a:t>
            </a:r>
          </a:p>
          <a:p>
            <a:pPr marL="169863" marR="0" lvl="0" indent="-1698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kern="0" dirty="0">
              <a:solidFill>
                <a:srgbClr val="000000"/>
              </a:solidFill>
              <a:cs typeface="Calibri"/>
            </a:endParaRPr>
          </a:p>
          <a:p>
            <a:pPr marL="169863" marR="0" lvl="0" indent="-1698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kern="0" dirty="0">
              <a:solidFill>
                <a:srgbClr val="000000"/>
              </a:solidFill>
              <a:latin typeface="Calibri"/>
              <a:cs typeface="Calibri"/>
            </a:endParaRPr>
          </a:p>
          <a:p>
            <a:pPr marL="169863" marR="0" lvl="0" indent="-1698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i="0" u="none" strike="noStrike" kern="0" cap="none" spc="0" normalizeH="0" baseline="0" noProof="0" dirty="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32258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16</a:t>
            </a:fld>
            <a:endParaRPr lang="en-US" dirty="0"/>
          </a:p>
        </p:txBody>
      </p:sp>
      <p:sp>
        <p:nvSpPr>
          <p:cNvPr id="3" name="Content Placeholder 2"/>
          <p:cNvSpPr>
            <a:spLocks noGrp="1"/>
          </p:cNvSpPr>
          <p:nvPr>
            <p:ph idx="1"/>
          </p:nvPr>
        </p:nvSpPr>
        <p:spPr/>
        <p:txBody>
          <a:bodyPr/>
          <a:lstStyle/>
          <a:p>
            <a:r>
              <a:rPr lang="en-US" dirty="0"/>
              <a:t>Asset</a:t>
            </a:r>
          </a:p>
          <a:p>
            <a:r>
              <a:rPr lang="en-US" dirty="0"/>
              <a:t>Vulnerability</a:t>
            </a:r>
          </a:p>
          <a:p>
            <a:r>
              <a:rPr lang="en-US" dirty="0"/>
              <a:t>Threat</a:t>
            </a:r>
          </a:p>
          <a:p>
            <a:r>
              <a:rPr lang="en-US" dirty="0"/>
              <a:t>Threat Agent</a:t>
            </a:r>
          </a:p>
          <a:p>
            <a:r>
              <a:rPr lang="en-US" dirty="0"/>
              <a:t>Vector</a:t>
            </a:r>
          </a:p>
          <a:p>
            <a:r>
              <a:rPr lang="en-US" dirty="0"/>
              <a:t>Risk</a:t>
            </a:r>
          </a:p>
          <a:p>
            <a:r>
              <a:rPr lang="en-US" dirty="0"/>
              <a:t>Risk Ranking</a:t>
            </a:r>
          </a:p>
          <a:p>
            <a:r>
              <a:rPr lang="en-US" dirty="0"/>
              <a:t>Exploit</a:t>
            </a:r>
          </a:p>
          <a:p>
            <a:r>
              <a:rPr lang="en-US" dirty="0"/>
              <a:t>Consequence</a:t>
            </a:r>
          </a:p>
          <a:p>
            <a:r>
              <a:rPr lang="en-US" dirty="0"/>
              <a:t>Countermeasure</a:t>
            </a:r>
          </a:p>
          <a:p>
            <a:endParaRPr lang="en-US" dirty="0"/>
          </a:p>
        </p:txBody>
      </p:sp>
      <p:sp>
        <p:nvSpPr>
          <p:cNvPr id="4" name="Title 3"/>
          <p:cNvSpPr>
            <a:spLocks noGrp="1"/>
          </p:cNvSpPr>
          <p:nvPr>
            <p:ph type="title"/>
          </p:nvPr>
        </p:nvSpPr>
        <p:spPr/>
        <p:txBody>
          <a:bodyPr/>
          <a:lstStyle/>
          <a:p>
            <a:r>
              <a:rPr lang="en-US" dirty="0"/>
              <a:t>Software Security Terminology</a:t>
            </a:r>
          </a:p>
        </p:txBody>
      </p:sp>
    </p:spTree>
    <p:extLst>
      <p:ext uri="{BB962C8B-B14F-4D97-AF65-F5344CB8AC3E}">
        <p14:creationId xmlns:p14="http://schemas.microsoft.com/office/powerpoint/2010/main" val="40270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17</a:t>
            </a:fld>
            <a:endParaRPr lang="en-US" dirty="0"/>
          </a:p>
        </p:txBody>
      </p:sp>
      <p:sp>
        <p:nvSpPr>
          <p:cNvPr id="3" name="Content Placeholder 2"/>
          <p:cNvSpPr>
            <a:spLocks noGrp="1"/>
          </p:cNvSpPr>
          <p:nvPr>
            <p:ph idx="1"/>
          </p:nvPr>
        </p:nvSpPr>
        <p:spPr/>
        <p:txBody>
          <a:bodyPr>
            <a:normAutofit fontScale="85000" lnSpcReduction="20000"/>
          </a:bodyPr>
          <a:lstStyle/>
          <a:p>
            <a:r>
              <a:rPr lang="en-US" dirty="0"/>
              <a:t>OpenSSL</a:t>
            </a:r>
          </a:p>
          <a:p>
            <a:pPr lvl="1"/>
            <a:r>
              <a:rPr lang="en-US" dirty="0"/>
              <a:t>Software that protects data being transmitted over the web</a:t>
            </a:r>
          </a:p>
          <a:p>
            <a:pPr lvl="1"/>
            <a:r>
              <a:rPr lang="en-US" dirty="0"/>
              <a:t>Was updated New Year's Eve 2011</a:t>
            </a:r>
          </a:p>
          <a:p>
            <a:pPr lvl="1"/>
            <a:r>
              <a:rPr lang="en-US" dirty="0"/>
              <a:t>Code was duly reviewed and accepted, and subsequently uploaded to web servers, routers, etc.</a:t>
            </a:r>
          </a:p>
          <a:p>
            <a:pPr lvl="1"/>
            <a:r>
              <a:rPr lang="en-US" dirty="0"/>
              <a:t>No defects found in subsequent reviews</a:t>
            </a:r>
          </a:p>
          <a:p>
            <a:pPr lvl="1"/>
            <a:r>
              <a:rPr lang="en-US" dirty="0"/>
              <a:t>In use for two years until Heartbleed bug was discovered by Google and Codenomicon</a:t>
            </a:r>
          </a:p>
          <a:p>
            <a:pPr lvl="1"/>
            <a:r>
              <a:rPr lang="en-US" dirty="0"/>
              <a:t>500,000 lines of business-critical code</a:t>
            </a:r>
          </a:p>
          <a:p>
            <a:pPr lvl="1"/>
            <a:r>
              <a:rPr lang="en-US" dirty="0"/>
              <a:t>Produced as an open source project</a:t>
            </a:r>
          </a:p>
          <a:p>
            <a:pPr lvl="1"/>
            <a:r>
              <a:rPr lang="en-US" dirty="0"/>
              <a:t>Used widely, of critical importance to web security</a:t>
            </a:r>
          </a:p>
          <a:p>
            <a:r>
              <a:rPr lang="en-US" dirty="0"/>
              <a:t>The Heartbleed Bug</a:t>
            </a:r>
          </a:p>
          <a:p>
            <a:pPr lvl="1"/>
            <a:r>
              <a:rPr lang="en-US" dirty="0"/>
              <a:t>Caused by a missing bounds check</a:t>
            </a:r>
          </a:p>
          <a:p>
            <a:pPr lvl="1"/>
            <a:r>
              <a:rPr lang="en-US" dirty="0"/>
              <a:t>Enabled attackers to read memory of systems protected by OpenSSL</a:t>
            </a:r>
          </a:p>
          <a:p>
            <a:pPr lvl="1"/>
            <a:r>
              <a:rPr lang="en-US" dirty="0"/>
              <a:t>Exposed date including secret keys, user names and passwords, and content</a:t>
            </a:r>
          </a:p>
          <a:p>
            <a:pPr lvl="1"/>
            <a:r>
              <a:rPr lang="en-US" dirty="0"/>
              <a:t>Enabled attackers to eavesdrop, steal data, and impersonate services and users—leaving no trace</a:t>
            </a:r>
          </a:p>
          <a:p>
            <a:pPr lvl="1"/>
            <a:r>
              <a:rPr lang="en-US" dirty="0"/>
              <a:t>May have been used by intelligence agencies for espionage</a:t>
            </a:r>
          </a:p>
          <a:p>
            <a:pPr lvl="1"/>
            <a:r>
              <a:rPr lang="en-US" dirty="0"/>
              <a:t>Affected versions 1.0.1 through 1.0.1f of OpenSSL</a:t>
            </a:r>
          </a:p>
          <a:p>
            <a:pPr lvl="1"/>
            <a:r>
              <a:rPr lang="en-US" dirty="0"/>
              <a:t>Can be avoided by ignoring "Heartbeat Request" methods that ask for more data than needed</a:t>
            </a:r>
          </a:p>
          <a:p>
            <a:r>
              <a:rPr lang="en-US" dirty="0"/>
              <a:t>The OpenSSL development team</a:t>
            </a:r>
          </a:p>
          <a:p>
            <a:pPr lvl="1"/>
            <a:r>
              <a:rPr lang="en-US" dirty="0"/>
              <a:t>Consisted of mostly volunteers</a:t>
            </a:r>
          </a:p>
          <a:p>
            <a:pPr lvl="1"/>
            <a:r>
              <a:rPr lang="en-US" dirty="0"/>
              <a:t>Included only one individual focusing full-time on OpenSSL</a:t>
            </a:r>
          </a:p>
          <a:p>
            <a:pPr lvl="1"/>
            <a:r>
              <a:rPr lang="en-US" dirty="0"/>
              <a:t>Identified a primary cause of the problem as not enough double-checks of the code</a:t>
            </a:r>
          </a:p>
        </p:txBody>
      </p:sp>
      <p:sp>
        <p:nvSpPr>
          <p:cNvPr id="4" name="Title 3"/>
          <p:cNvSpPr>
            <a:spLocks noGrp="1"/>
          </p:cNvSpPr>
          <p:nvPr>
            <p:ph type="title"/>
          </p:nvPr>
        </p:nvSpPr>
        <p:spPr/>
        <p:txBody>
          <a:bodyPr/>
          <a:lstStyle/>
          <a:p>
            <a:r>
              <a:rPr lang="en-US" dirty="0"/>
              <a:t>Activity: Identifying Factors That Undermine Security</a:t>
            </a:r>
          </a:p>
        </p:txBody>
      </p:sp>
      <p:pic>
        <p:nvPicPr>
          <p:cNvPr id="6" name="Picture 5">
            <a:extLst>
              <a:ext uri="{FF2B5EF4-FFF2-40B4-BE49-F238E27FC236}">
                <a16:creationId xmlns:a16="http://schemas.microsoft.com/office/drawing/2014/main" id="{0BA240EB-35EC-4B9E-90C2-639C2FF5BBF7}"/>
              </a:ext>
            </a:extLst>
          </p:cNvPr>
          <p:cNvPicPr>
            <a:picLocks noChangeAspect="1"/>
          </p:cNvPicPr>
          <p:nvPr/>
        </p:nvPicPr>
        <p:blipFill>
          <a:blip r:embed="rId3"/>
          <a:stretch>
            <a:fillRect/>
          </a:stretch>
        </p:blipFill>
        <p:spPr>
          <a:xfrm>
            <a:off x="7315200" y="5121808"/>
            <a:ext cx="1725124" cy="1630038"/>
          </a:xfrm>
          <a:prstGeom prst="rect">
            <a:avLst/>
          </a:prstGeom>
        </p:spPr>
      </p:pic>
      <p:pic>
        <p:nvPicPr>
          <p:cNvPr id="1026" name="Picture 2" descr="Image result for heartbleed png">
            <a:extLst>
              <a:ext uri="{FF2B5EF4-FFF2-40B4-BE49-F238E27FC236}">
                <a16:creationId xmlns:a16="http://schemas.microsoft.com/office/drawing/2014/main" id="{0F4D04DD-1831-4A27-9B96-B8CC87C9A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2590800"/>
            <a:ext cx="121018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3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8AC677-931F-4628-B33F-FF1C0F8C23F9}"/>
              </a:ext>
            </a:extLst>
          </p:cNvPr>
          <p:cNvSpPr>
            <a:spLocks noGrp="1"/>
          </p:cNvSpPr>
          <p:nvPr>
            <p:ph type="sldNum" sz="quarter" idx="12"/>
          </p:nvPr>
        </p:nvSpPr>
        <p:spPr/>
        <p:txBody>
          <a:bodyPr/>
          <a:lstStyle/>
          <a:p>
            <a:fld id="{A8160BDD-7155-D744-B749-9730458604AD}" type="slidenum">
              <a:rPr lang="en-US" smtClean="0"/>
              <a:pPr/>
              <a:t>18</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7C865EBB-A0E0-447E-873A-E4C434EFD529}"/>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44B3FF0E-B501-43F9-B14B-3D0C1AC76313}"/>
              </a:ext>
            </a:extLst>
          </p:cNvPr>
          <p:cNvSpPr>
            <a:spLocks noGrp="1"/>
          </p:cNvSpPr>
          <p:nvPr>
            <p:ph type="body" sz="quarter" idx="14"/>
          </p:nvPr>
        </p:nvSpPr>
        <p:spPr/>
        <p:txBody>
          <a:bodyPr/>
          <a:lstStyle/>
          <a:p>
            <a:r>
              <a:rPr lang="en-US" dirty="0"/>
              <a:t>Find Vulnerabilities in Your Software</a:t>
            </a:r>
          </a:p>
          <a:p>
            <a:endParaRPr lang="en-US" dirty="0"/>
          </a:p>
        </p:txBody>
      </p:sp>
    </p:spTree>
    <p:extLst>
      <p:ext uri="{BB962C8B-B14F-4D97-AF65-F5344CB8AC3E}">
        <p14:creationId xmlns:p14="http://schemas.microsoft.com/office/powerpoint/2010/main" val="133947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19</a:t>
            </a:fld>
            <a:endParaRPr lang="en-US" dirty="0"/>
          </a:p>
        </p:txBody>
      </p:sp>
      <p:sp>
        <p:nvSpPr>
          <p:cNvPr id="3" name="Content Placeholder 2"/>
          <p:cNvSpPr>
            <a:spLocks noGrp="1"/>
          </p:cNvSpPr>
          <p:nvPr>
            <p:ph idx="1"/>
          </p:nvPr>
        </p:nvSpPr>
        <p:spPr>
          <a:xfrm>
            <a:off x="1524001" y="1302040"/>
            <a:ext cx="7278074" cy="4920960"/>
          </a:xfrm>
        </p:spPr>
        <p:txBody>
          <a:bodyPr>
            <a:normAutofit/>
          </a:bodyPr>
          <a:lstStyle/>
          <a:p>
            <a:pPr marL="0" indent="0">
              <a:buNone/>
            </a:pPr>
            <a:r>
              <a:rPr lang="en-US" b="1" dirty="0"/>
              <a:t>Builder (software developer)</a:t>
            </a:r>
          </a:p>
          <a:p>
            <a:pPr lvl="1"/>
            <a:r>
              <a:rPr lang="en-US" i="1" dirty="0"/>
              <a:t>Builds</a:t>
            </a:r>
            <a:r>
              <a:rPr lang="en-US" dirty="0"/>
              <a:t> software:</a:t>
            </a:r>
          </a:p>
          <a:p>
            <a:pPr lvl="2"/>
            <a:r>
              <a:rPr lang="en-US" dirty="0"/>
              <a:t>Starts with a concept or a blueprint (requirements)</a:t>
            </a:r>
          </a:p>
          <a:p>
            <a:pPr lvl="2"/>
            <a:r>
              <a:rPr lang="en-US" dirty="0"/>
              <a:t>Gathers raw materials</a:t>
            </a:r>
          </a:p>
          <a:p>
            <a:pPr lvl="2"/>
            <a:r>
              <a:rPr lang="en-US" dirty="0"/>
              <a:t>Plans a strategy to produce the various parts</a:t>
            </a:r>
          </a:p>
          <a:p>
            <a:pPr lvl="2"/>
            <a:r>
              <a:rPr lang="en-US" dirty="0"/>
              <a:t>Uses knowledge, skills, and abilities to build a new piece of software</a:t>
            </a:r>
          </a:p>
          <a:p>
            <a:pPr marL="0" lvl="1" indent="0">
              <a:buNone/>
            </a:pPr>
            <a:endParaRPr lang="en-US" sz="1800" b="1" dirty="0"/>
          </a:p>
          <a:p>
            <a:pPr marL="0" lvl="1" indent="0">
              <a:buNone/>
            </a:pPr>
            <a:r>
              <a:rPr lang="en-US" sz="1800" b="1" dirty="0"/>
              <a:t>Breaker (cyber attacker)</a:t>
            </a:r>
          </a:p>
          <a:p>
            <a:pPr lvl="1"/>
            <a:r>
              <a:rPr lang="en-US" i="1" dirty="0"/>
              <a:t>Deconstructs</a:t>
            </a:r>
            <a:r>
              <a:rPr lang="en-US" dirty="0"/>
              <a:t> software:</a:t>
            </a:r>
          </a:p>
          <a:p>
            <a:pPr lvl="2"/>
            <a:r>
              <a:rPr lang="en-US" dirty="0"/>
              <a:t>Analyzes how it’s constructed</a:t>
            </a:r>
          </a:p>
          <a:p>
            <a:pPr lvl="2"/>
            <a:r>
              <a:rPr lang="en-US" dirty="0"/>
              <a:t>Identifies weaknesses in its construction</a:t>
            </a:r>
          </a:p>
          <a:p>
            <a:pPr lvl="2"/>
            <a:r>
              <a:rPr lang="en-US" dirty="0"/>
              <a:t>Leverages weaknesses to:</a:t>
            </a:r>
          </a:p>
          <a:p>
            <a:pPr lvl="3"/>
            <a:r>
              <a:rPr lang="en-US" sz="1400" dirty="0"/>
              <a:t>Find more weaknesses</a:t>
            </a:r>
          </a:p>
          <a:p>
            <a:pPr lvl="3"/>
            <a:r>
              <a:rPr lang="en-US" sz="1400" dirty="0"/>
              <a:t>Destroy property</a:t>
            </a:r>
          </a:p>
          <a:p>
            <a:pPr lvl="3"/>
            <a:r>
              <a:rPr lang="en-US" sz="1400" dirty="0"/>
              <a:t>Spread misinformation</a:t>
            </a:r>
          </a:p>
          <a:p>
            <a:pPr lvl="3"/>
            <a:r>
              <a:rPr lang="en-US" sz="1400" dirty="0"/>
              <a:t>Gain financially</a:t>
            </a:r>
          </a:p>
          <a:p>
            <a:pPr lvl="3"/>
            <a:r>
              <a:rPr lang="en-US" sz="1400" dirty="0"/>
              <a:t>Prevent valid users from using the software</a:t>
            </a:r>
          </a:p>
        </p:txBody>
      </p:sp>
      <p:sp>
        <p:nvSpPr>
          <p:cNvPr id="4" name="Title 3"/>
          <p:cNvSpPr>
            <a:spLocks noGrp="1"/>
          </p:cNvSpPr>
          <p:nvPr>
            <p:ph type="title"/>
          </p:nvPr>
        </p:nvSpPr>
        <p:spPr/>
        <p:txBody>
          <a:bodyPr/>
          <a:lstStyle/>
          <a:p>
            <a:r>
              <a:rPr lang="en-US" dirty="0"/>
              <a:t>Builders and Breakers</a:t>
            </a:r>
          </a:p>
        </p:txBody>
      </p:sp>
      <p:pic>
        <p:nvPicPr>
          <p:cNvPr id="5" name="Picture 4"/>
          <p:cNvPicPr>
            <a:picLocks noChangeAspect="1"/>
          </p:cNvPicPr>
          <p:nvPr/>
        </p:nvPicPr>
        <p:blipFill>
          <a:blip r:embed="rId2"/>
          <a:stretch>
            <a:fillRect/>
          </a:stretch>
        </p:blipFill>
        <p:spPr>
          <a:xfrm>
            <a:off x="834191" y="1142700"/>
            <a:ext cx="689810" cy="689810"/>
          </a:xfrm>
          <a:prstGeom prst="rect">
            <a:avLst/>
          </a:prstGeom>
        </p:spPr>
      </p:pic>
      <p:pic>
        <p:nvPicPr>
          <p:cNvPr id="6" name="Picture 5"/>
          <p:cNvPicPr>
            <a:picLocks noChangeAspect="1"/>
          </p:cNvPicPr>
          <p:nvPr/>
        </p:nvPicPr>
        <p:blipFill>
          <a:blip r:embed="rId3"/>
          <a:stretch>
            <a:fillRect/>
          </a:stretch>
        </p:blipFill>
        <p:spPr>
          <a:xfrm>
            <a:off x="864771" y="3200400"/>
            <a:ext cx="609600" cy="705852"/>
          </a:xfrm>
          <a:prstGeom prst="rect">
            <a:avLst/>
          </a:prstGeom>
        </p:spPr>
      </p:pic>
    </p:spTree>
    <p:extLst>
      <p:ext uri="{BB962C8B-B14F-4D97-AF65-F5344CB8AC3E}">
        <p14:creationId xmlns:p14="http://schemas.microsoft.com/office/powerpoint/2010/main" val="2358958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64E6C7-D8FF-4368-830F-8AEABBD78EA9}"/>
              </a:ext>
            </a:extLst>
          </p:cNvPr>
          <p:cNvSpPr>
            <a:spLocks noGrp="1"/>
          </p:cNvSpPr>
          <p:nvPr>
            <p:ph type="sldNum" sz="quarter" idx="12"/>
          </p:nvPr>
        </p:nvSpPr>
        <p:spPr/>
        <p:txBody>
          <a:bodyPr/>
          <a:lstStyle/>
          <a:p>
            <a:fld id="{A8160BDD-7155-D744-B749-9730458604AD}" type="slidenum">
              <a:rPr lang="en-US" smtClean="0"/>
              <a:t>2</a:t>
            </a:fld>
            <a:endParaRPr lang="en-US" dirty="0"/>
          </a:p>
        </p:txBody>
      </p:sp>
      <p:pic>
        <p:nvPicPr>
          <p:cNvPr id="6" name="Picture Placeholder 5" descr="A picture containing object, clock&#10;&#10;Description automatically generated">
            <a:extLst>
              <a:ext uri="{FF2B5EF4-FFF2-40B4-BE49-F238E27FC236}">
                <a16:creationId xmlns:a16="http://schemas.microsoft.com/office/drawing/2014/main" id="{04A6F5DA-DAB3-46F0-866F-85F85F98BA04}"/>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4" name="Text Placeholder 3">
            <a:extLst>
              <a:ext uri="{FF2B5EF4-FFF2-40B4-BE49-F238E27FC236}">
                <a16:creationId xmlns:a16="http://schemas.microsoft.com/office/drawing/2014/main" id="{1B45538A-7747-4072-87FA-78EBF716DD09}"/>
              </a:ext>
            </a:extLst>
          </p:cNvPr>
          <p:cNvSpPr>
            <a:spLocks noGrp="1"/>
          </p:cNvSpPr>
          <p:nvPr>
            <p:ph type="body" sz="quarter" idx="14"/>
          </p:nvPr>
        </p:nvSpPr>
        <p:spPr/>
        <p:txBody>
          <a:bodyPr/>
          <a:lstStyle/>
          <a:p>
            <a:r>
              <a:rPr lang="en-US" dirty="0"/>
              <a:t>Identify Security Requirements and Expectations</a:t>
            </a:r>
          </a:p>
          <a:p>
            <a:endParaRPr lang="en-US" dirty="0"/>
          </a:p>
        </p:txBody>
      </p:sp>
    </p:spTree>
    <p:extLst>
      <p:ext uri="{BB962C8B-B14F-4D97-AF65-F5344CB8AC3E}">
        <p14:creationId xmlns:p14="http://schemas.microsoft.com/office/powerpoint/2010/main" val="4232821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20</a:t>
            </a:fld>
            <a:endParaRPr lang="en-US" dirty="0"/>
          </a:p>
        </p:txBody>
      </p:sp>
      <p:sp>
        <p:nvSpPr>
          <p:cNvPr id="3" name="Content Placeholder 2"/>
          <p:cNvSpPr>
            <a:spLocks noGrp="1"/>
          </p:cNvSpPr>
          <p:nvPr>
            <p:ph idx="1"/>
          </p:nvPr>
        </p:nvSpPr>
        <p:spPr>
          <a:xfrm>
            <a:off x="341925" y="1302040"/>
            <a:ext cx="5068275" cy="4920960"/>
          </a:xfrm>
        </p:spPr>
        <p:txBody>
          <a:bodyPr/>
          <a:lstStyle/>
          <a:p>
            <a:r>
              <a:rPr lang="en-US" dirty="0"/>
              <a:t>Breaking software security is one aspect of an activity sometimes called </a:t>
            </a:r>
            <a:r>
              <a:rPr lang="en-US" i="1" dirty="0"/>
              <a:t>hacking</a:t>
            </a:r>
            <a:r>
              <a:rPr lang="en-US" dirty="0"/>
              <a:t>.</a:t>
            </a:r>
          </a:p>
          <a:p>
            <a:r>
              <a:rPr lang="en-US" dirty="0"/>
              <a:t>The term </a:t>
            </a:r>
            <a:r>
              <a:rPr lang="en-US" i="1" dirty="0"/>
              <a:t>hacker</a:t>
            </a:r>
            <a:r>
              <a:rPr lang="en-US" dirty="0"/>
              <a:t> refers to someone who engages in hacking.</a:t>
            </a:r>
          </a:p>
          <a:p>
            <a:r>
              <a:rPr lang="en-US" dirty="0"/>
              <a:t>Different types of hackers: </a:t>
            </a:r>
          </a:p>
          <a:p>
            <a:pPr lvl="1"/>
            <a:r>
              <a:rPr lang="en-US" b="1" dirty="0"/>
              <a:t>White hat</a:t>
            </a:r>
            <a:r>
              <a:rPr lang="en-US" dirty="0"/>
              <a:t>—Hacks software primarily for benevolent purposes, such as security research, to find ways to improve software security.</a:t>
            </a:r>
          </a:p>
          <a:p>
            <a:pPr lvl="1"/>
            <a:r>
              <a:rPr lang="en-US" b="1" dirty="0"/>
              <a:t>Black hat</a:t>
            </a:r>
            <a:r>
              <a:rPr lang="en-US" dirty="0"/>
              <a:t>—Hacks primarily for criminal purposes (such as extortion, theft, and cyber terrorism).</a:t>
            </a:r>
          </a:p>
          <a:p>
            <a:pPr lvl="1"/>
            <a:r>
              <a:rPr lang="en-US" b="1" dirty="0"/>
              <a:t>Gray hat</a:t>
            </a:r>
            <a:r>
              <a:rPr lang="en-US" dirty="0"/>
              <a:t>—Doesn’t fit in the other two categories. Primarily motivated by profit, selling information they have uncovered to government agencies, for example. </a:t>
            </a:r>
          </a:p>
          <a:p>
            <a:pPr lvl="2"/>
            <a:r>
              <a:rPr lang="en-US" dirty="0"/>
              <a:t>Examples: Free agents, defense contractors</a:t>
            </a:r>
          </a:p>
        </p:txBody>
      </p:sp>
      <p:sp>
        <p:nvSpPr>
          <p:cNvPr id="4" name="Title 3"/>
          <p:cNvSpPr>
            <a:spLocks noGrp="1"/>
          </p:cNvSpPr>
          <p:nvPr>
            <p:ph type="title"/>
          </p:nvPr>
        </p:nvSpPr>
        <p:spPr/>
        <p:txBody>
          <a:bodyPr/>
          <a:lstStyle/>
          <a:p>
            <a:r>
              <a:rPr lang="en-US" dirty="0"/>
              <a:t>Hacking</a:t>
            </a:r>
          </a:p>
        </p:txBody>
      </p:sp>
      <p:pic>
        <p:nvPicPr>
          <p:cNvPr id="1028" name="Picture 4" descr="Hat, Trilby, Black, Brim, Crease, Felt, Pinch, Ribb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95" y="1302039"/>
            <a:ext cx="3900405" cy="287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2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21</a:t>
            </a:fld>
            <a:endParaRPr lang="en-US" dirty="0"/>
          </a:p>
        </p:txBody>
      </p:sp>
      <p:sp>
        <p:nvSpPr>
          <p:cNvPr id="3" name="Content Placeholder 2"/>
          <p:cNvSpPr>
            <a:spLocks noGrp="1"/>
          </p:cNvSpPr>
          <p:nvPr>
            <p:ph idx="1"/>
          </p:nvPr>
        </p:nvSpPr>
        <p:spPr/>
        <p:txBody>
          <a:bodyPr/>
          <a:lstStyle/>
          <a:p>
            <a:r>
              <a:rPr lang="en-US" dirty="0"/>
              <a:t>Survey and Assess</a:t>
            </a:r>
          </a:p>
          <a:p>
            <a:r>
              <a:rPr lang="en-US" dirty="0"/>
              <a:t>Exploit and Penetrate</a:t>
            </a:r>
          </a:p>
          <a:p>
            <a:r>
              <a:rPr lang="en-US" dirty="0"/>
              <a:t>Escalate Privileges</a:t>
            </a:r>
          </a:p>
          <a:p>
            <a:r>
              <a:rPr lang="en-US" dirty="0"/>
              <a:t>Maintain Access</a:t>
            </a:r>
          </a:p>
          <a:p>
            <a:r>
              <a:rPr lang="en-US" dirty="0"/>
              <a:t>Deny Service</a:t>
            </a:r>
          </a:p>
        </p:txBody>
      </p:sp>
      <p:sp>
        <p:nvSpPr>
          <p:cNvPr id="4" name="Title 3"/>
          <p:cNvSpPr>
            <a:spLocks noGrp="1"/>
          </p:cNvSpPr>
          <p:nvPr>
            <p:ph type="title"/>
          </p:nvPr>
        </p:nvSpPr>
        <p:spPr/>
        <p:txBody>
          <a:bodyPr/>
          <a:lstStyle/>
          <a:p>
            <a:r>
              <a:rPr lang="en-US" dirty="0"/>
              <a:t>Phases of an Attack</a:t>
            </a:r>
          </a:p>
        </p:txBody>
      </p:sp>
    </p:spTree>
    <p:extLst>
      <p:ext uri="{BB962C8B-B14F-4D97-AF65-F5344CB8AC3E}">
        <p14:creationId xmlns:p14="http://schemas.microsoft.com/office/powerpoint/2010/main" val="596212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013" y="944880"/>
            <a:ext cx="9154013" cy="5926032"/>
          </a:xfrm>
          <a:prstGeom prst="rect">
            <a:avLst/>
          </a:prstGeom>
          <a:gradFill flip="none" rotWithShape="1">
            <a:gsLst>
              <a:gs pos="0">
                <a:schemeClr val="bg1">
                  <a:lumMod val="85000"/>
                </a:schemeClr>
              </a:gs>
              <a:gs pos="35000">
                <a:schemeClr val="tx1"/>
              </a:gs>
              <a:gs pos="68000">
                <a:schemeClr val="tx1"/>
              </a:gs>
              <a:gs pos="100000">
                <a:schemeClr val="bg1">
                  <a:lumMod val="85000"/>
                </a:schemeClr>
              </a:gs>
            </a:gsLst>
            <a:path path="circle">
              <a:fillToRect l="100000" t="100000"/>
            </a:path>
            <a:tileRect r="-100000" b="-10000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pic>
        <p:nvPicPr>
          <p:cNvPr id="5128" name="Picture 8" descr="Image result for hacker png"/>
          <p:cNvPicPr>
            <a:picLocks noChangeAspect="1" noChangeArrowheads="1"/>
          </p:cNvPicPr>
          <p:nvPr/>
        </p:nvPicPr>
        <p:blipFill rotWithShape="1">
          <a:blip r:embed="rId2">
            <a:extLst>
              <a:ext uri="{28A0092B-C50C-407E-A947-70E740481C1C}">
                <a14:useLocalDpi xmlns:a14="http://schemas.microsoft.com/office/drawing/2010/main" val="0"/>
              </a:ext>
            </a:extLst>
          </a:blip>
          <a:srcRect b="23843"/>
          <a:stretch/>
        </p:blipFill>
        <p:spPr bwMode="auto">
          <a:xfrm>
            <a:off x="2656404" y="2486076"/>
            <a:ext cx="3581400" cy="295960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solidFill>
                  <a:schemeClr val="tx1"/>
                </a:solidFill>
              </a:rPr>
              <a:pPr/>
              <a:t>22</a:t>
            </a:fld>
            <a:endParaRPr lang="en-US" dirty="0">
              <a:solidFill>
                <a:schemeClr val="tx1"/>
              </a:solidFill>
            </a:endParaRPr>
          </a:p>
        </p:txBody>
      </p:sp>
      <p:sp>
        <p:nvSpPr>
          <p:cNvPr id="4" name="Title 3"/>
          <p:cNvSpPr>
            <a:spLocks noGrp="1"/>
          </p:cNvSpPr>
          <p:nvPr>
            <p:ph type="title"/>
          </p:nvPr>
        </p:nvSpPr>
        <p:spPr/>
        <p:txBody>
          <a:bodyPr/>
          <a:lstStyle/>
          <a:p>
            <a:r>
              <a:rPr lang="en-US" dirty="0"/>
              <a:t>Common Attack Patterns</a:t>
            </a:r>
          </a:p>
        </p:txBody>
      </p:sp>
      <p:sp>
        <p:nvSpPr>
          <p:cNvPr id="21" name="Speech Bubble: Rectangle 20"/>
          <p:cNvSpPr/>
          <p:nvPr/>
        </p:nvSpPr>
        <p:spPr>
          <a:xfrm>
            <a:off x="7043062" y="1079636"/>
            <a:ext cx="1891781" cy="897932"/>
          </a:xfrm>
          <a:prstGeom prst="wedgeRectCallout">
            <a:avLst>
              <a:gd name="adj1" fmla="val -148187"/>
              <a:gd name="adj2" fmla="val 183944"/>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modify the content of request parameters to undermine security?</a:t>
            </a:r>
          </a:p>
        </p:txBody>
      </p:sp>
      <p:sp>
        <p:nvSpPr>
          <p:cNvPr id="26" name="Speech Bubble: Rectangle 25"/>
          <p:cNvSpPr/>
          <p:nvPr/>
        </p:nvSpPr>
        <p:spPr>
          <a:xfrm>
            <a:off x="4105087" y="1079637"/>
            <a:ext cx="972014" cy="897931"/>
          </a:xfrm>
          <a:prstGeom prst="wedgeRectCallout">
            <a:avLst>
              <a:gd name="adj1" fmla="val -20433"/>
              <a:gd name="adj2" fmla="val 110469"/>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pretend to be someone I'm not?</a:t>
            </a:r>
          </a:p>
        </p:txBody>
      </p:sp>
      <p:sp>
        <p:nvSpPr>
          <p:cNvPr id="27" name="Speech Bubble: Rectangle 26"/>
          <p:cNvSpPr/>
          <p:nvPr/>
        </p:nvSpPr>
        <p:spPr>
          <a:xfrm>
            <a:off x="5209211" y="1079637"/>
            <a:ext cx="1697433" cy="897931"/>
          </a:xfrm>
          <a:prstGeom prst="wedgeRectCallout">
            <a:avLst>
              <a:gd name="adj1" fmla="val -64451"/>
              <a:gd name="adj2" fmla="val 127227"/>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read or write data to a memory location in a way that enables me to undermine security?</a:t>
            </a:r>
          </a:p>
        </p:txBody>
      </p:sp>
      <p:sp>
        <p:nvSpPr>
          <p:cNvPr id="28" name="Speech Bubble: Rectangle 27"/>
          <p:cNvSpPr/>
          <p:nvPr/>
        </p:nvSpPr>
        <p:spPr>
          <a:xfrm>
            <a:off x="2223506" y="1079637"/>
            <a:ext cx="1697433" cy="897931"/>
          </a:xfrm>
          <a:prstGeom prst="wedgeRectCallout">
            <a:avLst>
              <a:gd name="adj1" fmla="val 52835"/>
              <a:gd name="adj2" fmla="val 124649"/>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gain access to privileges that I shouldn't have?</a:t>
            </a:r>
          </a:p>
        </p:txBody>
      </p:sp>
      <p:sp>
        <p:nvSpPr>
          <p:cNvPr id="29" name="Speech Bubble: Rectangle 28"/>
          <p:cNvSpPr/>
          <p:nvPr/>
        </p:nvSpPr>
        <p:spPr>
          <a:xfrm>
            <a:off x="152401" y="1079637"/>
            <a:ext cx="1886958" cy="897931"/>
          </a:xfrm>
          <a:prstGeom prst="wedgeRectCallout">
            <a:avLst>
              <a:gd name="adj1" fmla="val 153074"/>
              <a:gd name="adj2" fmla="val 186523"/>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What can I learn about the target to help me perform subsequent attacks?</a:t>
            </a:r>
          </a:p>
        </p:txBody>
      </p:sp>
      <p:sp>
        <p:nvSpPr>
          <p:cNvPr id="30" name="Speech Bubble: Rectangle 29"/>
          <p:cNvSpPr/>
          <p:nvPr/>
        </p:nvSpPr>
        <p:spPr>
          <a:xfrm>
            <a:off x="7043062" y="2699483"/>
            <a:ext cx="1861159" cy="949562"/>
          </a:xfrm>
          <a:prstGeom prst="wedgeRectCallout">
            <a:avLst>
              <a:gd name="adj1" fmla="val -143258"/>
              <a:gd name="adj2" fmla="val 34651"/>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supply a file or other input data in an unorthodox form to bypass security protections?</a:t>
            </a:r>
          </a:p>
        </p:txBody>
      </p:sp>
      <p:sp>
        <p:nvSpPr>
          <p:cNvPr id="31" name="Speech Bubble: Rectangle 30"/>
          <p:cNvSpPr/>
          <p:nvPr/>
        </p:nvSpPr>
        <p:spPr>
          <a:xfrm>
            <a:off x="152401" y="2635365"/>
            <a:ext cx="1886956" cy="946035"/>
          </a:xfrm>
          <a:prstGeom prst="wedgeRectCallout">
            <a:avLst>
              <a:gd name="adj1" fmla="val 132194"/>
              <a:gd name="adj2" fmla="val 30730"/>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perform certain actions that will prevent legitimate users from being able to use the software?</a:t>
            </a:r>
          </a:p>
        </p:txBody>
      </p:sp>
      <p:sp>
        <p:nvSpPr>
          <p:cNvPr id="32" name="Speech Bubble: Rectangle 31"/>
          <p:cNvSpPr/>
          <p:nvPr/>
        </p:nvSpPr>
        <p:spPr>
          <a:xfrm>
            <a:off x="7044507" y="3889474"/>
            <a:ext cx="1859714" cy="1229929"/>
          </a:xfrm>
          <a:prstGeom prst="wedgeRectCallout">
            <a:avLst>
              <a:gd name="adj1" fmla="val -112695"/>
              <a:gd name="adj2" fmla="val -42802"/>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disguise one action for another and, therefore, trick a user into initiating one type of action when they intend to initiate a different action?</a:t>
            </a:r>
          </a:p>
        </p:txBody>
      </p:sp>
      <p:sp>
        <p:nvSpPr>
          <p:cNvPr id="33" name="Speech Bubble: Rectangle 32"/>
          <p:cNvSpPr/>
          <p:nvPr/>
        </p:nvSpPr>
        <p:spPr>
          <a:xfrm>
            <a:off x="6486241" y="5293316"/>
            <a:ext cx="2409321" cy="1101815"/>
          </a:xfrm>
          <a:prstGeom prst="wedgeRectCallout">
            <a:avLst>
              <a:gd name="adj1" fmla="val -63977"/>
              <a:gd name="adj2" fmla="val -53035"/>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cause a user, program, server, or device to perform actions that undermine the integrity of software code, device data structures, or device firmware?</a:t>
            </a:r>
          </a:p>
        </p:txBody>
      </p:sp>
      <p:sp>
        <p:nvSpPr>
          <p:cNvPr id="34" name="Speech Bubble: Rectangle 33"/>
          <p:cNvSpPr/>
          <p:nvPr/>
        </p:nvSpPr>
        <p:spPr>
          <a:xfrm>
            <a:off x="3072222" y="5293316"/>
            <a:ext cx="2551878" cy="1101815"/>
          </a:xfrm>
          <a:prstGeom prst="wedgeRectCallout">
            <a:avLst>
              <a:gd name="adj1" fmla="val -5298"/>
              <a:gd name="adj2" fmla="val -102954"/>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analyze the structure, function, and composition of an object, resource, or system to determine how it was constructed or how it works?</a:t>
            </a:r>
          </a:p>
        </p:txBody>
      </p:sp>
      <p:sp>
        <p:nvSpPr>
          <p:cNvPr id="35" name="Speech Bubble: Rectangle 34"/>
          <p:cNvSpPr/>
          <p:nvPr/>
        </p:nvSpPr>
        <p:spPr>
          <a:xfrm>
            <a:off x="167834" y="5288749"/>
            <a:ext cx="1886957" cy="1101815"/>
          </a:xfrm>
          <a:prstGeom prst="wedgeRectCallout">
            <a:avLst>
              <a:gd name="adj1" fmla="val 83237"/>
              <a:gd name="adj2" fmla="val -63760"/>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misuse the functionality of the application to achieve a negative technical impact?</a:t>
            </a:r>
          </a:p>
        </p:txBody>
      </p:sp>
      <p:sp>
        <p:nvSpPr>
          <p:cNvPr id="36" name="Speech Bubble: Rectangle 35"/>
          <p:cNvSpPr/>
          <p:nvPr/>
        </p:nvSpPr>
        <p:spPr>
          <a:xfrm>
            <a:off x="167834" y="3842853"/>
            <a:ext cx="1886956" cy="1110147"/>
          </a:xfrm>
          <a:prstGeom prst="wedgeRectCallout">
            <a:avLst>
              <a:gd name="adj1" fmla="val 118440"/>
              <a:gd name="adj2" fmla="val -43442"/>
            </a:avLst>
          </a:prstGeom>
          <a:gradFill>
            <a:gsLst>
              <a:gs pos="0">
                <a:schemeClr val="bg1">
                  <a:lumMod val="95000"/>
                </a:schemeClr>
              </a:gs>
              <a:gs pos="35000">
                <a:schemeClr val="bg1"/>
              </a:gs>
              <a:gs pos="100000">
                <a:schemeClr val="dk1">
                  <a:tint val="15000"/>
                  <a:satMod val="350000"/>
                </a:schemeClr>
              </a:gs>
            </a:gsLst>
          </a:gra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100" kern="0" dirty="0">
                <a:solidFill>
                  <a:schemeClr val="tx1"/>
                </a:solidFill>
                <a:latin typeface="Arial"/>
              </a:rPr>
              <a:t>Can I add my own malicious code or resources into the application?</a:t>
            </a:r>
          </a:p>
        </p:txBody>
      </p:sp>
    </p:spTree>
    <p:extLst>
      <p:ext uri="{BB962C8B-B14F-4D97-AF65-F5344CB8AC3E}">
        <p14:creationId xmlns:p14="http://schemas.microsoft.com/office/powerpoint/2010/main" val="232952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23</a:t>
            </a:fld>
            <a:endParaRPr lang="en-US" dirty="0"/>
          </a:p>
        </p:txBody>
      </p:sp>
      <p:sp>
        <p:nvSpPr>
          <p:cNvPr id="3" name="Content Placeholder 2"/>
          <p:cNvSpPr>
            <a:spLocks noGrp="1"/>
          </p:cNvSpPr>
          <p:nvPr>
            <p:ph idx="1"/>
          </p:nvPr>
        </p:nvSpPr>
        <p:spPr/>
        <p:txBody>
          <a:bodyPr>
            <a:normAutofit/>
          </a:bodyPr>
          <a:lstStyle/>
          <a:p>
            <a:r>
              <a:rPr lang="en-US" dirty="0"/>
              <a:t>Reconnaissance</a:t>
            </a:r>
          </a:p>
          <a:p>
            <a:pPr lvl="1"/>
            <a:r>
              <a:rPr lang="en-US" i="1" dirty="0"/>
              <a:t>What can I learn about the target to help me in subsequent attacks?</a:t>
            </a:r>
          </a:p>
          <a:p>
            <a:pPr lvl="1"/>
            <a:r>
              <a:rPr lang="en-US" dirty="0"/>
              <a:t>Methods:</a:t>
            </a:r>
          </a:p>
          <a:p>
            <a:pPr lvl="2"/>
            <a:r>
              <a:rPr lang="en-US" dirty="0"/>
              <a:t>Excavation</a:t>
            </a:r>
          </a:p>
          <a:p>
            <a:pPr marL="1317625" lvl="3" indent="-177800"/>
            <a:r>
              <a:rPr lang="en-US" sz="1400" dirty="0"/>
              <a:t>Peek and poke at the target to "dig up" information</a:t>
            </a:r>
          </a:p>
          <a:p>
            <a:pPr marL="1317625" lvl="3" indent="-177800"/>
            <a:r>
              <a:rPr lang="en-US" sz="1400" dirty="0"/>
              <a:t>Includes examining and modifying URLs and query strings (in a web application), changing configuration and settings, viewing web page sources, exploring system logs and other files</a:t>
            </a:r>
          </a:p>
          <a:p>
            <a:pPr marL="1317625" lvl="3" indent="-177800"/>
            <a:r>
              <a:rPr lang="en-US" sz="1400" dirty="0"/>
              <a:t>Includes abuse tactics, such as entering invalid or unorthodox input values to force errors, reveal unhandled exceptions, and expose verbose error messages, stack traces, configuration data, paths, and so forth</a:t>
            </a:r>
          </a:p>
          <a:p>
            <a:pPr lvl="2"/>
            <a:r>
              <a:rPr lang="en-US" dirty="0"/>
              <a:t>Footprinting</a:t>
            </a:r>
          </a:p>
          <a:p>
            <a:pPr marL="1317625" lvl="3" indent="-177800"/>
            <a:r>
              <a:rPr lang="en-US" sz="1400" dirty="0"/>
              <a:t>Look for configuration information that might be helpful for an attack, such as open ports, software components and their versions, network topology, and similar information</a:t>
            </a:r>
          </a:p>
          <a:p>
            <a:pPr lvl="2"/>
            <a:r>
              <a:rPr lang="en-US" dirty="0"/>
              <a:t>Fingerprinting </a:t>
            </a:r>
          </a:p>
          <a:p>
            <a:pPr marL="1317625" lvl="3" indent="-177800"/>
            <a:r>
              <a:rPr lang="en-US" sz="1400" dirty="0"/>
              <a:t>Compare system output to known "fingerprints" that uniquely identify details about the system</a:t>
            </a:r>
          </a:p>
          <a:p>
            <a:r>
              <a:rPr lang="en-US" dirty="0"/>
              <a:t>Reconnaissance typically precedes another type of attack, so attacker will generally be careful not to perform tasks that might reveal his/her presence.</a:t>
            </a:r>
          </a:p>
          <a:p>
            <a:endParaRPr lang="en-US" dirty="0"/>
          </a:p>
        </p:txBody>
      </p:sp>
      <p:sp>
        <p:nvSpPr>
          <p:cNvPr id="4" name="Title 3"/>
          <p:cNvSpPr>
            <a:spLocks noGrp="1"/>
          </p:cNvSpPr>
          <p:nvPr>
            <p:ph type="title"/>
          </p:nvPr>
        </p:nvSpPr>
        <p:spPr/>
        <p:txBody>
          <a:bodyPr/>
          <a:lstStyle/>
          <a:p>
            <a:r>
              <a:rPr lang="en-US" dirty="0"/>
              <a:t>Common Attack Patterns—1</a:t>
            </a:r>
          </a:p>
        </p:txBody>
      </p:sp>
    </p:spTree>
    <p:extLst>
      <p:ext uri="{BB962C8B-B14F-4D97-AF65-F5344CB8AC3E}">
        <p14:creationId xmlns:p14="http://schemas.microsoft.com/office/powerpoint/2010/main" val="249490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24</a:t>
            </a:fld>
            <a:endParaRPr lang="en-US" dirty="0"/>
          </a:p>
        </p:txBody>
      </p:sp>
      <p:sp>
        <p:nvSpPr>
          <p:cNvPr id="3" name="Content Placeholder 2"/>
          <p:cNvSpPr>
            <a:spLocks noGrp="1"/>
          </p:cNvSpPr>
          <p:nvPr>
            <p:ph idx="1"/>
          </p:nvPr>
        </p:nvSpPr>
        <p:spPr/>
        <p:txBody>
          <a:bodyPr/>
          <a:lstStyle/>
          <a:p>
            <a:r>
              <a:rPr lang="en-US" dirty="0"/>
              <a:t>Reverse Engineering</a:t>
            </a:r>
          </a:p>
          <a:p>
            <a:pPr lvl="1"/>
            <a:r>
              <a:rPr lang="en-US" i="1" dirty="0"/>
              <a:t>Can I analyze the structure, function, and composition of an object, resource, or system to determine how it was constructed or how it works?</a:t>
            </a:r>
          </a:p>
          <a:p>
            <a:pPr lvl="1"/>
            <a:r>
              <a:rPr lang="en-US" dirty="0"/>
              <a:t>The goal is typically to duplicate all or part of its functionality.</a:t>
            </a:r>
          </a:p>
          <a:p>
            <a:r>
              <a:rPr lang="en-US" dirty="0"/>
              <a:t>Functionality Misuse</a:t>
            </a:r>
          </a:p>
          <a:p>
            <a:pPr lvl="1"/>
            <a:r>
              <a:rPr lang="en-US" i="1" dirty="0"/>
              <a:t>Can I misuse the functionality of the application to achieve a negative technical impact?</a:t>
            </a:r>
          </a:p>
          <a:p>
            <a:pPr lvl="1"/>
            <a:r>
              <a:rPr lang="en-US" dirty="0"/>
              <a:t>The system functionality is not altered or modified, but simply used in a way that was not intended. This is often accomplished through overuse of the functionality, or by leveraging defective functionality that enables misuse.</a:t>
            </a:r>
          </a:p>
        </p:txBody>
      </p:sp>
      <p:sp>
        <p:nvSpPr>
          <p:cNvPr id="4" name="Title 3"/>
          <p:cNvSpPr>
            <a:spLocks noGrp="1"/>
          </p:cNvSpPr>
          <p:nvPr>
            <p:ph type="title"/>
          </p:nvPr>
        </p:nvSpPr>
        <p:spPr/>
        <p:txBody>
          <a:bodyPr/>
          <a:lstStyle/>
          <a:p>
            <a:r>
              <a:rPr lang="en-US" dirty="0"/>
              <a:t>Common Attack Patterns—2</a:t>
            </a:r>
          </a:p>
        </p:txBody>
      </p:sp>
    </p:spTree>
    <p:extLst>
      <p:ext uri="{BB962C8B-B14F-4D97-AF65-F5344CB8AC3E}">
        <p14:creationId xmlns:p14="http://schemas.microsoft.com/office/powerpoint/2010/main" val="283239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25</a:t>
            </a:fld>
            <a:endParaRPr lang="en-US" dirty="0"/>
          </a:p>
        </p:txBody>
      </p:sp>
      <p:sp>
        <p:nvSpPr>
          <p:cNvPr id="3" name="Content Placeholder 2"/>
          <p:cNvSpPr>
            <a:spLocks noGrp="1"/>
          </p:cNvSpPr>
          <p:nvPr>
            <p:ph idx="1"/>
          </p:nvPr>
        </p:nvSpPr>
        <p:spPr/>
        <p:txBody>
          <a:bodyPr>
            <a:normAutofit lnSpcReduction="10000"/>
          </a:bodyPr>
          <a:lstStyle/>
          <a:p>
            <a:r>
              <a:rPr lang="en-US" dirty="0"/>
              <a:t>Gain Access Privileges</a:t>
            </a:r>
          </a:p>
          <a:p>
            <a:pPr lvl="1"/>
            <a:r>
              <a:rPr lang="en-US" i="1" dirty="0"/>
              <a:t>Can I gain access to privileges that I shouldn't have?</a:t>
            </a:r>
          </a:p>
          <a:p>
            <a:pPr lvl="1"/>
            <a:r>
              <a:rPr lang="en-US" dirty="0"/>
              <a:t>Methods:</a:t>
            </a:r>
          </a:p>
          <a:p>
            <a:pPr lvl="2"/>
            <a:r>
              <a:rPr lang="en-US" dirty="0"/>
              <a:t>Brute force attacks </a:t>
            </a:r>
          </a:p>
          <a:p>
            <a:pPr lvl="3"/>
            <a:r>
              <a:rPr lang="en-US" sz="1400" dirty="0"/>
              <a:t>Rapidly and repeatedly entering different secret values until finding one that unlocks access.</a:t>
            </a:r>
          </a:p>
          <a:p>
            <a:pPr lvl="3"/>
            <a:r>
              <a:rPr lang="en-US" sz="1400" dirty="0"/>
              <a:t>Secret value might be a password, encryption key, database lookup key, or some other value that should be known to a legitimate user.</a:t>
            </a:r>
          </a:p>
          <a:p>
            <a:pPr lvl="3"/>
            <a:r>
              <a:rPr lang="en-US" sz="1400" dirty="0"/>
              <a:t>Factors enabling a successful attack:</a:t>
            </a:r>
          </a:p>
          <a:p>
            <a:pPr lvl="4"/>
            <a:r>
              <a:rPr lang="en-US" sz="1400" dirty="0"/>
              <a:t>Fewer variations in the secret value (e.g., use of 8 characters instead of 16)</a:t>
            </a:r>
          </a:p>
          <a:p>
            <a:pPr lvl="4"/>
            <a:r>
              <a:rPr lang="en-US" sz="1400" dirty="0"/>
              <a:t>Use of patterns (such as real words) that can be looked up in a dictionary</a:t>
            </a:r>
          </a:p>
          <a:p>
            <a:pPr lvl="4"/>
            <a:r>
              <a:rPr lang="en-US" sz="1400" dirty="0"/>
              <a:t>Fast turnaround on failed attempts</a:t>
            </a:r>
          </a:p>
          <a:p>
            <a:pPr lvl="2"/>
            <a:r>
              <a:rPr lang="en-US" dirty="0"/>
              <a:t>Authentication abuse </a:t>
            </a:r>
          </a:p>
          <a:p>
            <a:pPr lvl="3"/>
            <a:r>
              <a:rPr lang="en-US" sz="1400" dirty="0"/>
              <a:t>Gain unauthorized access through a weakness in the authentication library or in its use.</a:t>
            </a:r>
          </a:p>
          <a:p>
            <a:pPr lvl="3"/>
            <a:r>
              <a:rPr lang="en-US" sz="1400" dirty="0"/>
              <a:t>Faulty software might make assumptions regarding trust relationships or in the generation of secret values that allow the attacker to gain access by performing a careful sequence of steps.</a:t>
            </a:r>
          </a:p>
          <a:p>
            <a:pPr lvl="2"/>
            <a:r>
              <a:rPr lang="en-US" dirty="0"/>
              <a:t>Authentication bypass</a:t>
            </a:r>
          </a:p>
          <a:p>
            <a:pPr lvl="3"/>
            <a:r>
              <a:rPr lang="en-US" sz="1400" dirty="0"/>
              <a:t>Gaining privileged access outside of the normal authentication route.</a:t>
            </a:r>
          </a:p>
          <a:p>
            <a:pPr lvl="3"/>
            <a:r>
              <a:rPr lang="en-US" sz="1400" dirty="0"/>
              <a:t>Example: After users log in, a poorly designed website normally loads a particular URL to display a page containing sensitive content. The attacker enters that URL directly into the address bar to go directly to the secure content without authenticating.</a:t>
            </a:r>
          </a:p>
          <a:p>
            <a:pPr lvl="1"/>
            <a:endParaRPr lang="en-US" dirty="0"/>
          </a:p>
        </p:txBody>
      </p:sp>
      <p:sp>
        <p:nvSpPr>
          <p:cNvPr id="4" name="Title 3"/>
          <p:cNvSpPr>
            <a:spLocks noGrp="1"/>
          </p:cNvSpPr>
          <p:nvPr>
            <p:ph type="title"/>
          </p:nvPr>
        </p:nvSpPr>
        <p:spPr/>
        <p:txBody>
          <a:bodyPr/>
          <a:lstStyle/>
          <a:p>
            <a:r>
              <a:rPr lang="en-US" dirty="0"/>
              <a:t>Common Attack Patterns—3</a:t>
            </a:r>
          </a:p>
        </p:txBody>
      </p:sp>
    </p:spTree>
    <p:extLst>
      <p:ext uri="{BB962C8B-B14F-4D97-AF65-F5344CB8AC3E}">
        <p14:creationId xmlns:p14="http://schemas.microsoft.com/office/powerpoint/2010/main" val="408504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26</a:t>
            </a:fld>
            <a:endParaRPr lang="en-US" dirty="0"/>
          </a:p>
        </p:txBody>
      </p:sp>
      <p:sp>
        <p:nvSpPr>
          <p:cNvPr id="3" name="Content Placeholder 2"/>
          <p:cNvSpPr>
            <a:spLocks noGrp="1"/>
          </p:cNvSpPr>
          <p:nvPr>
            <p:ph idx="1"/>
          </p:nvPr>
        </p:nvSpPr>
        <p:spPr/>
        <p:txBody>
          <a:bodyPr>
            <a:normAutofit/>
          </a:bodyPr>
          <a:lstStyle/>
          <a:p>
            <a:r>
              <a:rPr lang="en-US" dirty="0"/>
              <a:t>Memory Manipulation</a:t>
            </a:r>
          </a:p>
          <a:p>
            <a:pPr lvl="1"/>
            <a:r>
              <a:rPr lang="en-US" i="1" dirty="0"/>
              <a:t>Can I read or write data to a memory location in a way that enables me to undermine security? </a:t>
            </a:r>
          </a:p>
          <a:p>
            <a:pPr lvl="1"/>
            <a:r>
              <a:rPr lang="en-US" dirty="0"/>
              <a:t>Methods:</a:t>
            </a:r>
          </a:p>
          <a:p>
            <a:pPr lvl="2"/>
            <a:r>
              <a:rPr lang="en-US" dirty="0"/>
              <a:t>Buffer manipulation</a:t>
            </a:r>
          </a:p>
          <a:p>
            <a:pPr lvl="3"/>
            <a:r>
              <a:rPr lang="en-US" sz="1400" dirty="0"/>
              <a:t>Reading or writing data to a memory location in an unorthodox way that enables an attacker to read or write data outside that memory location.</a:t>
            </a:r>
          </a:p>
          <a:p>
            <a:pPr lvl="3"/>
            <a:r>
              <a:rPr lang="en-US" sz="1400" dirty="0"/>
              <a:t>Target memory locations rather than the code that reads or writes to them.</a:t>
            </a:r>
          </a:p>
          <a:p>
            <a:pPr lvl="3"/>
            <a:r>
              <a:rPr lang="en-US" sz="1400" dirty="0"/>
              <a:t>Typically, the content placed in memory during the attack doesn't matter. The typical buffer attack supplants the original content stored in the buffer, resulting in the ability to read or overwrite another memory location.</a:t>
            </a:r>
          </a:p>
          <a:p>
            <a:pPr lvl="2"/>
            <a:r>
              <a:rPr lang="en-US" dirty="0"/>
              <a:t>Pointer manipulation </a:t>
            </a:r>
          </a:p>
          <a:p>
            <a:pPr lvl="3"/>
            <a:r>
              <a:rPr lang="en-US" sz="1400" dirty="0"/>
              <a:t>Changing the value of pointer variables to access unintended memory locations.</a:t>
            </a:r>
          </a:p>
          <a:p>
            <a:pPr lvl="3"/>
            <a:r>
              <a:rPr lang="en-US" sz="1400" dirty="0"/>
              <a:t>This can provide access to data or functions that would not normally be accessible, or it can be used to crash the application.</a:t>
            </a:r>
          </a:p>
        </p:txBody>
      </p:sp>
      <p:sp>
        <p:nvSpPr>
          <p:cNvPr id="4" name="Title 3"/>
          <p:cNvSpPr>
            <a:spLocks noGrp="1"/>
          </p:cNvSpPr>
          <p:nvPr>
            <p:ph type="title"/>
          </p:nvPr>
        </p:nvSpPr>
        <p:spPr/>
        <p:txBody>
          <a:bodyPr/>
          <a:lstStyle/>
          <a:p>
            <a:r>
              <a:rPr lang="en-US" dirty="0"/>
              <a:t>Common Attack Patterns—4</a:t>
            </a:r>
          </a:p>
        </p:txBody>
      </p:sp>
    </p:spTree>
    <p:extLst>
      <p:ext uri="{BB962C8B-B14F-4D97-AF65-F5344CB8AC3E}">
        <p14:creationId xmlns:p14="http://schemas.microsoft.com/office/powerpoint/2010/main" val="296907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27</a:t>
            </a:fld>
            <a:endParaRPr lang="en-US" dirty="0"/>
          </a:p>
        </p:txBody>
      </p:sp>
      <p:sp>
        <p:nvSpPr>
          <p:cNvPr id="3" name="Content Placeholder 2"/>
          <p:cNvSpPr>
            <a:spLocks noGrp="1"/>
          </p:cNvSpPr>
          <p:nvPr>
            <p:ph idx="1"/>
          </p:nvPr>
        </p:nvSpPr>
        <p:spPr/>
        <p:txBody>
          <a:bodyPr/>
          <a:lstStyle/>
          <a:p>
            <a:r>
              <a:rPr lang="en-US" dirty="0"/>
              <a:t>Parameter Injection</a:t>
            </a:r>
          </a:p>
          <a:p>
            <a:pPr lvl="1"/>
            <a:r>
              <a:rPr lang="en-US" i="1" dirty="0"/>
              <a:t>Can I modify the content of request parameters to undermine security?</a:t>
            </a:r>
          </a:p>
          <a:p>
            <a:pPr lvl="1"/>
            <a:r>
              <a:rPr lang="en-US" dirty="0"/>
              <a:t>Example: Parameters in a HTTP GET message are encoded in the address as name-value pairs separated by an ampersand (&amp;). If an attacker can supply text strings that are used to fill in these parameters, then they can inject special characters used in the encoding scheme to add or modify parameters.</a:t>
            </a:r>
          </a:p>
          <a:p>
            <a:pPr lvl="1"/>
            <a:r>
              <a:rPr lang="en-US" dirty="0"/>
              <a:t>Example: In many programming contexts, a null-byte character (%00 or 0x00) indicates the end of a string. By providing a null-byte character value, it may be possible to make the code ignore everything following that value, causing an error or odd behavior. For this reason, this character value is sometimes called a </a:t>
            </a:r>
            <a:r>
              <a:rPr lang="en-US" i="1" dirty="0"/>
              <a:t>poison null byte</a:t>
            </a:r>
            <a:r>
              <a:rPr lang="en-US" dirty="0"/>
              <a:t>.</a:t>
            </a:r>
          </a:p>
          <a:p>
            <a:r>
              <a:rPr lang="en-US" dirty="0"/>
              <a:t>Input Data Manipulation</a:t>
            </a:r>
          </a:p>
          <a:p>
            <a:pPr lvl="1"/>
            <a:r>
              <a:rPr lang="en-US" i="1" dirty="0"/>
              <a:t>Can I supply a file or other input data in an unorthodox form to bypass security protections?</a:t>
            </a:r>
          </a:p>
          <a:p>
            <a:pPr lvl="1"/>
            <a:r>
              <a:rPr lang="en-US" dirty="0"/>
              <a:t>Example: You may successfully bypass text input validation protections if you use a different character encoding scheme. Or you might provide a file with the wrong file extension (e.g., .png instead of .txt) to cause the software to handle the file differently.</a:t>
            </a:r>
          </a:p>
          <a:p>
            <a:pPr lvl="1"/>
            <a:endParaRPr lang="en-US" dirty="0"/>
          </a:p>
        </p:txBody>
      </p:sp>
      <p:sp>
        <p:nvSpPr>
          <p:cNvPr id="4" name="Title 3"/>
          <p:cNvSpPr>
            <a:spLocks noGrp="1"/>
          </p:cNvSpPr>
          <p:nvPr>
            <p:ph type="title"/>
          </p:nvPr>
        </p:nvSpPr>
        <p:spPr/>
        <p:txBody>
          <a:bodyPr/>
          <a:lstStyle/>
          <a:p>
            <a:r>
              <a:rPr lang="en-US" dirty="0"/>
              <a:t>Common Attack Patterns—5</a:t>
            </a:r>
          </a:p>
        </p:txBody>
      </p:sp>
    </p:spTree>
    <p:extLst>
      <p:ext uri="{BB962C8B-B14F-4D97-AF65-F5344CB8AC3E}">
        <p14:creationId xmlns:p14="http://schemas.microsoft.com/office/powerpoint/2010/main" val="3501833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28</a:t>
            </a:fld>
            <a:endParaRPr lang="en-US" dirty="0"/>
          </a:p>
        </p:txBody>
      </p:sp>
      <p:sp>
        <p:nvSpPr>
          <p:cNvPr id="3" name="Content Placeholder 2"/>
          <p:cNvSpPr>
            <a:spLocks noGrp="1"/>
          </p:cNvSpPr>
          <p:nvPr>
            <p:ph idx="1"/>
          </p:nvPr>
        </p:nvSpPr>
        <p:spPr/>
        <p:txBody>
          <a:bodyPr/>
          <a:lstStyle/>
          <a:p>
            <a:r>
              <a:rPr lang="en-US" dirty="0"/>
              <a:t>Action Spoofing</a:t>
            </a:r>
          </a:p>
          <a:p>
            <a:pPr lvl="1"/>
            <a:r>
              <a:rPr lang="en-US" i="1" dirty="0"/>
              <a:t>Can I disguise one action for another and, therefore, trick a user into initiating one type of action when they intend to initiate a different action?</a:t>
            </a:r>
          </a:p>
          <a:p>
            <a:pPr lvl="1"/>
            <a:r>
              <a:rPr lang="en-US" dirty="0"/>
              <a:t>Example: The user of a web application selects a button labeled Submit, but instead of submitting a query, it downloads software to the user's computer. This might be accomplished through clickjacking, in which a user sees one interface but is actually interacting with a second, invisible, interface layered over it.</a:t>
            </a:r>
          </a:p>
          <a:p>
            <a:r>
              <a:rPr lang="en-US" dirty="0"/>
              <a:t>Software Integrity Attack</a:t>
            </a:r>
          </a:p>
          <a:p>
            <a:pPr lvl="1"/>
            <a:r>
              <a:rPr lang="en-US" i="1" dirty="0"/>
              <a:t>Can I cause a user, program, server, or device to perform actions that undermine the integrity of software code, device data structures, or device firmware?</a:t>
            </a:r>
          </a:p>
          <a:p>
            <a:pPr lvl="1"/>
            <a:r>
              <a:rPr lang="en-US" dirty="0"/>
              <a:t>Results in the target being put into a state that is not secure, which might be used to set the stage for a subsequent attack.</a:t>
            </a:r>
          </a:p>
          <a:p>
            <a:pPr lvl="1"/>
            <a:endParaRPr lang="en-US" dirty="0"/>
          </a:p>
        </p:txBody>
      </p:sp>
      <p:sp>
        <p:nvSpPr>
          <p:cNvPr id="4" name="Title 3"/>
          <p:cNvSpPr>
            <a:spLocks noGrp="1"/>
          </p:cNvSpPr>
          <p:nvPr>
            <p:ph type="title"/>
          </p:nvPr>
        </p:nvSpPr>
        <p:spPr/>
        <p:txBody>
          <a:bodyPr/>
          <a:lstStyle/>
          <a:p>
            <a:r>
              <a:rPr lang="en-US" dirty="0"/>
              <a:t>Common Attack Patterns—6</a:t>
            </a:r>
          </a:p>
        </p:txBody>
      </p:sp>
    </p:spTree>
    <p:extLst>
      <p:ext uri="{BB962C8B-B14F-4D97-AF65-F5344CB8AC3E}">
        <p14:creationId xmlns:p14="http://schemas.microsoft.com/office/powerpoint/2010/main" val="134905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29</a:t>
            </a:fld>
            <a:endParaRPr lang="en-US" dirty="0"/>
          </a:p>
        </p:txBody>
      </p:sp>
      <p:sp>
        <p:nvSpPr>
          <p:cNvPr id="3" name="Content Placeholder 2"/>
          <p:cNvSpPr>
            <a:spLocks noGrp="1"/>
          </p:cNvSpPr>
          <p:nvPr>
            <p:ph idx="1"/>
          </p:nvPr>
        </p:nvSpPr>
        <p:spPr/>
        <p:txBody>
          <a:bodyPr/>
          <a:lstStyle/>
          <a:p>
            <a:r>
              <a:rPr lang="en-US" dirty="0"/>
              <a:t>Infect the Application with Malicious Code</a:t>
            </a:r>
          </a:p>
          <a:p>
            <a:pPr lvl="1"/>
            <a:r>
              <a:rPr lang="en-US" i="1" dirty="0"/>
              <a:t>Can I add my own malicious code or resources into the application?</a:t>
            </a:r>
          </a:p>
          <a:p>
            <a:pPr lvl="1"/>
            <a:r>
              <a:rPr lang="en-US" dirty="0"/>
              <a:t>There are various techniques an attacker might use to add their own malicious code into a running application.</a:t>
            </a:r>
          </a:p>
          <a:p>
            <a:pPr lvl="2"/>
            <a:r>
              <a:rPr lang="en-US" dirty="0"/>
              <a:t>Code inclusion</a:t>
            </a:r>
          </a:p>
          <a:p>
            <a:pPr lvl="2"/>
            <a:r>
              <a:rPr lang="en-US" dirty="0"/>
              <a:t>Code injection</a:t>
            </a:r>
          </a:p>
          <a:p>
            <a:pPr lvl="2"/>
            <a:r>
              <a:rPr lang="en-US" dirty="0"/>
              <a:t>Command injection</a:t>
            </a:r>
          </a:p>
          <a:p>
            <a:pPr lvl="2"/>
            <a:r>
              <a:rPr lang="en-US" dirty="0"/>
              <a:t>Content spoofing</a:t>
            </a:r>
          </a:p>
          <a:p>
            <a:pPr lvl="2"/>
            <a:r>
              <a:rPr lang="en-US" dirty="0"/>
              <a:t>Resource location spoofing</a:t>
            </a:r>
          </a:p>
          <a:p>
            <a:pPr lvl="1"/>
            <a:endParaRPr lang="en-US" dirty="0"/>
          </a:p>
          <a:p>
            <a:pPr lvl="1"/>
            <a:endParaRPr lang="en-US" dirty="0"/>
          </a:p>
        </p:txBody>
      </p:sp>
      <p:sp>
        <p:nvSpPr>
          <p:cNvPr id="4" name="Title 3"/>
          <p:cNvSpPr>
            <a:spLocks noGrp="1"/>
          </p:cNvSpPr>
          <p:nvPr>
            <p:ph type="title"/>
          </p:nvPr>
        </p:nvSpPr>
        <p:spPr/>
        <p:txBody>
          <a:bodyPr/>
          <a:lstStyle/>
          <a:p>
            <a:r>
              <a:rPr lang="en-US" dirty="0"/>
              <a:t>Common Attack Patterns—7</a:t>
            </a:r>
          </a:p>
        </p:txBody>
      </p:sp>
    </p:spTree>
    <p:extLst>
      <p:ext uri="{BB962C8B-B14F-4D97-AF65-F5344CB8AC3E}">
        <p14:creationId xmlns:p14="http://schemas.microsoft.com/office/powerpoint/2010/main" val="381651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nvGraphicFramePr>
        <p:xfrm>
          <a:off x="2028793" y="838200"/>
          <a:ext cx="5193250" cy="4554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A8160BDD-7155-D744-B749-9730458604AD}" type="slidenum">
              <a:rPr lang="en-US" smtClean="0"/>
              <a:pPr/>
              <a:t>3</a:t>
            </a:fld>
            <a:endParaRPr lang="en-US" dirty="0"/>
          </a:p>
        </p:txBody>
      </p:sp>
      <p:sp>
        <p:nvSpPr>
          <p:cNvPr id="4" name="Title 3"/>
          <p:cNvSpPr>
            <a:spLocks noGrp="1"/>
          </p:cNvSpPr>
          <p:nvPr>
            <p:ph type="title"/>
          </p:nvPr>
        </p:nvSpPr>
        <p:spPr/>
        <p:txBody>
          <a:bodyPr/>
          <a:lstStyle/>
          <a:p>
            <a:r>
              <a:rPr lang="en-US" dirty="0"/>
              <a:t>Security Within the SDLC</a:t>
            </a:r>
          </a:p>
        </p:txBody>
      </p:sp>
      <p:sp>
        <p:nvSpPr>
          <p:cNvPr id="7" name="Rectangle 6"/>
          <p:cNvSpPr/>
          <p:nvPr/>
        </p:nvSpPr>
        <p:spPr>
          <a:xfrm>
            <a:off x="6687552" y="4147584"/>
            <a:ext cx="1896690" cy="954107"/>
          </a:xfrm>
          <a:prstGeom prst="rect">
            <a:avLst/>
          </a:prstGeom>
        </p:spPr>
        <p:txBody>
          <a:bodyPr wrap="square">
            <a:spAutoFit/>
          </a:bodyPr>
          <a:lstStyle/>
          <a:p>
            <a:pPr algn="r"/>
            <a:r>
              <a:rPr lang="en-US" sz="1400" i="1" dirty="0"/>
              <a:t>How do I monitor how security is affected by updates in other software and services?</a:t>
            </a:r>
          </a:p>
        </p:txBody>
      </p:sp>
      <p:sp>
        <p:nvSpPr>
          <p:cNvPr id="9" name="Rectangle 8"/>
          <p:cNvSpPr/>
          <p:nvPr/>
        </p:nvSpPr>
        <p:spPr>
          <a:xfrm>
            <a:off x="374811" y="2188270"/>
            <a:ext cx="2268737" cy="1169551"/>
          </a:xfrm>
          <a:prstGeom prst="rect">
            <a:avLst/>
          </a:prstGeom>
        </p:spPr>
        <p:txBody>
          <a:bodyPr wrap="square">
            <a:spAutoFit/>
          </a:bodyPr>
          <a:lstStyle/>
          <a:p>
            <a:r>
              <a:rPr lang="en-US" sz="1400" i="1" dirty="0"/>
              <a:t>How do I ensure no security/privacy problems are created when my software is retired or uninstalled?</a:t>
            </a:r>
          </a:p>
        </p:txBody>
      </p:sp>
      <p:sp>
        <p:nvSpPr>
          <p:cNvPr id="10" name="Rectangle 9"/>
          <p:cNvSpPr/>
          <p:nvPr/>
        </p:nvSpPr>
        <p:spPr>
          <a:xfrm>
            <a:off x="374811" y="3703301"/>
            <a:ext cx="2349002" cy="523220"/>
          </a:xfrm>
          <a:prstGeom prst="rect">
            <a:avLst/>
          </a:prstGeom>
        </p:spPr>
        <p:txBody>
          <a:bodyPr wrap="square">
            <a:spAutoFit/>
          </a:bodyPr>
          <a:lstStyle/>
          <a:p>
            <a:r>
              <a:rPr lang="en-US" sz="1400" i="1" dirty="0"/>
              <a:t>How do I plan, develop, and release security updates?</a:t>
            </a:r>
          </a:p>
        </p:txBody>
      </p:sp>
      <p:sp>
        <p:nvSpPr>
          <p:cNvPr id="11" name="Rectangle 10"/>
          <p:cNvSpPr/>
          <p:nvPr/>
        </p:nvSpPr>
        <p:spPr>
          <a:xfrm>
            <a:off x="374811" y="1319570"/>
            <a:ext cx="2062439" cy="523220"/>
          </a:xfrm>
          <a:prstGeom prst="rect">
            <a:avLst/>
          </a:prstGeom>
        </p:spPr>
        <p:txBody>
          <a:bodyPr wrap="square">
            <a:spAutoFit/>
          </a:bodyPr>
          <a:lstStyle/>
          <a:p>
            <a:r>
              <a:rPr lang="en-US" sz="1400" i="1" dirty="0"/>
              <a:t>How do I identify security</a:t>
            </a:r>
          </a:p>
          <a:p>
            <a:r>
              <a:rPr lang="en-US" sz="1400" i="1" dirty="0"/>
              <a:t>requirements?</a:t>
            </a:r>
          </a:p>
        </p:txBody>
      </p:sp>
      <p:sp>
        <p:nvSpPr>
          <p:cNvPr id="12" name="Rectangle 11"/>
          <p:cNvSpPr/>
          <p:nvPr/>
        </p:nvSpPr>
        <p:spPr>
          <a:xfrm>
            <a:off x="6217372" y="1319570"/>
            <a:ext cx="2366870" cy="307777"/>
          </a:xfrm>
          <a:prstGeom prst="rect">
            <a:avLst/>
          </a:prstGeom>
        </p:spPr>
        <p:txBody>
          <a:bodyPr wrap="square">
            <a:spAutoFit/>
          </a:bodyPr>
          <a:lstStyle/>
          <a:p>
            <a:pPr algn="r"/>
            <a:r>
              <a:rPr lang="en-US" sz="1400" i="1" dirty="0"/>
              <a:t>How do I design for security?</a:t>
            </a:r>
          </a:p>
        </p:txBody>
      </p:sp>
      <p:sp>
        <p:nvSpPr>
          <p:cNvPr id="13" name="Rectangle 12"/>
          <p:cNvSpPr/>
          <p:nvPr/>
        </p:nvSpPr>
        <p:spPr>
          <a:xfrm>
            <a:off x="6798327" y="1974983"/>
            <a:ext cx="1785915" cy="738664"/>
          </a:xfrm>
          <a:prstGeom prst="rect">
            <a:avLst/>
          </a:prstGeom>
        </p:spPr>
        <p:txBody>
          <a:bodyPr wrap="square">
            <a:spAutoFit/>
          </a:bodyPr>
          <a:lstStyle/>
          <a:p>
            <a:pPr algn="r"/>
            <a:r>
              <a:rPr lang="en-US" sz="1400" i="1" dirty="0"/>
              <a:t>What steps can I take to harden my code against attacks?</a:t>
            </a:r>
          </a:p>
        </p:txBody>
      </p:sp>
      <p:sp>
        <p:nvSpPr>
          <p:cNvPr id="14" name="Rectangle 13"/>
          <p:cNvSpPr/>
          <p:nvPr/>
        </p:nvSpPr>
        <p:spPr>
          <a:xfrm>
            <a:off x="6693481" y="3061283"/>
            <a:ext cx="1890761" cy="738664"/>
          </a:xfrm>
          <a:prstGeom prst="rect">
            <a:avLst/>
          </a:prstGeom>
        </p:spPr>
        <p:txBody>
          <a:bodyPr wrap="square">
            <a:spAutoFit/>
          </a:bodyPr>
          <a:lstStyle/>
          <a:p>
            <a:pPr algn="r"/>
            <a:r>
              <a:rPr lang="en-US" sz="1400" i="1" dirty="0"/>
              <a:t>How do I test security during unit and integration testing?</a:t>
            </a:r>
          </a:p>
        </p:txBody>
      </p:sp>
      <p:sp>
        <p:nvSpPr>
          <p:cNvPr id="15" name="Rectangle 14"/>
          <p:cNvSpPr/>
          <p:nvPr/>
        </p:nvSpPr>
        <p:spPr>
          <a:xfrm>
            <a:off x="374811" y="4572000"/>
            <a:ext cx="2887838" cy="523220"/>
          </a:xfrm>
          <a:prstGeom prst="rect">
            <a:avLst/>
          </a:prstGeom>
        </p:spPr>
        <p:txBody>
          <a:bodyPr wrap="square">
            <a:spAutoFit/>
          </a:bodyPr>
          <a:lstStyle/>
          <a:p>
            <a:r>
              <a:rPr lang="en-US" sz="1400" i="1" dirty="0"/>
              <a:t>How do I keep my software protected as new vulnerabilities are found?</a:t>
            </a:r>
          </a:p>
        </p:txBody>
      </p:sp>
    </p:spTree>
    <p:extLst>
      <p:ext uri="{BB962C8B-B14F-4D97-AF65-F5344CB8AC3E}">
        <p14:creationId xmlns:p14="http://schemas.microsoft.com/office/powerpoint/2010/main" val="3061109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30</a:t>
            </a:fld>
            <a:endParaRPr lang="en-US" dirty="0"/>
          </a:p>
        </p:txBody>
      </p:sp>
      <p:sp>
        <p:nvSpPr>
          <p:cNvPr id="3" name="Content Placeholder 2"/>
          <p:cNvSpPr>
            <a:spLocks noGrp="1"/>
          </p:cNvSpPr>
          <p:nvPr>
            <p:ph idx="1"/>
          </p:nvPr>
        </p:nvSpPr>
        <p:spPr/>
        <p:txBody>
          <a:bodyPr/>
          <a:lstStyle/>
          <a:p>
            <a:r>
              <a:rPr lang="en-US" dirty="0"/>
              <a:t>Denial of Service</a:t>
            </a:r>
          </a:p>
          <a:p>
            <a:pPr lvl="1"/>
            <a:r>
              <a:rPr lang="en-US" i="1" dirty="0"/>
              <a:t>Can I perform certain actions that will prevent legitimate users from being able to use the software?</a:t>
            </a:r>
          </a:p>
          <a:p>
            <a:pPr lvl="1"/>
            <a:r>
              <a:rPr lang="en-US" dirty="0"/>
              <a:t>Denial of Service can be accomplished through a variety of approaches that directly disable services or bog down the system so much that it can't support the service anymore.</a:t>
            </a:r>
          </a:p>
          <a:p>
            <a:pPr lvl="2"/>
            <a:r>
              <a:rPr lang="en-US" dirty="0"/>
              <a:t>Excessive allocation</a:t>
            </a:r>
          </a:p>
          <a:p>
            <a:pPr lvl="2"/>
            <a:r>
              <a:rPr lang="en-US" dirty="0"/>
              <a:t>Flooding</a:t>
            </a:r>
          </a:p>
          <a:p>
            <a:pPr lvl="2"/>
            <a:r>
              <a:rPr lang="en-US" dirty="0"/>
              <a:t>Resource leak exposure</a:t>
            </a:r>
          </a:p>
          <a:p>
            <a:pPr lvl="2"/>
            <a:r>
              <a:rPr lang="en-US" dirty="0"/>
              <a:t>Sustained client engagement</a:t>
            </a:r>
          </a:p>
          <a:p>
            <a:pPr lvl="1"/>
            <a:endParaRPr lang="en-US" dirty="0"/>
          </a:p>
          <a:p>
            <a:pPr lvl="1"/>
            <a:endParaRPr lang="en-US" dirty="0"/>
          </a:p>
        </p:txBody>
      </p:sp>
      <p:sp>
        <p:nvSpPr>
          <p:cNvPr id="4" name="Title 3"/>
          <p:cNvSpPr>
            <a:spLocks noGrp="1"/>
          </p:cNvSpPr>
          <p:nvPr>
            <p:ph type="title"/>
          </p:nvPr>
        </p:nvSpPr>
        <p:spPr/>
        <p:txBody>
          <a:bodyPr/>
          <a:lstStyle/>
          <a:p>
            <a:r>
              <a:rPr lang="en-US" dirty="0"/>
              <a:t>Common Attack Patterns—8</a:t>
            </a:r>
          </a:p>
        </p:txBody>
      </p:sp>
    </p:spTree>
    <p:extLst>
      <p:ext uri="{BB962C8B-B14F-4D97-AF65-F5344CB8AC3E}">
        <p14:creationId xmlns:p14="http://schemas.microsoft.com/office/powerpoint/2010/main" val="3158010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31</a:t>
            </a:fld>
            <a:endParaRPr lang="en-US" dirty="0"/>
          </a:p>
        </p:txBody>
      </p:sp>
      <p:sp>
        <p:nvSpPr>
          <p:cNvPr id="3" name="Content Placeholder 2"/>
          <p:cNvSpPr>
            <a:spLocks noGrp="1"/>
          </p:cNvSpPr>
          <p:nvPr>
            <p:ph idx="1"/>
          </p:nvPr>
        </p:nvSpPr>
        <p:spPr/>
        <p:txBody>
          <a:bodyPr/>
          <a:lstStyle/>
          <a:p>
            <a:r>
              <a:rPr lang="en-US" dirty="0"/>
              <a:t>Repudiation</a:t>
            </a:r>
          </a:p>
          <a:p>
            <a:pPr lvl="1"/>
            <a:r>
              <a:rPr lang="en-US" i="1" dirty="0"/>
              <a:t>Can I conduct a transaction, but make it so the system can't prove that the transaction actually took place?</a:t>
            </a:r>
          </a:p>
          <a:p>
            <a:pPr lvl="1"/>
            <a:r>
              <a:rPr lang="en-US" dirty="0"/>
              <a:t>Occurs when the system does not properly track and log the actions of users, or does not protect the logs.</a:t>
            </a:r>
          </a:p>
          <a:p>
            <a:pPr lvl="1"/>
            <a:r>
              <a:rPr lang="en-US" dirty="0"/>
              <a:t>Attacker can manipulate the system to log incorrect data, making it appear that the transaction did not take place, or that a different type of transaction occurred.</a:t>
            </a:r>
          </a:p>
          <a:p>
            <a:pPr lvl="1"/>
            <a:r>
              <a:rPr lang="en-US" dirty="0"/>
              <a:t>Example: Attacker might be able to make a credit card purchase while making it impossible for the system to prove that the purchase was made using a specific card number.</a:t>
            </a:r>
          </a:p>
          <a:p>
            <a:pPr lvl="1"/>
            <a:endParaRPr lang="en-US" dirty="0"/>
          </a:p>
          <a:p>
            <a:pPr lvl="1"/>
            <a:endParaRPr lang="en-US" dirty="0"/>
          </a:p>
        </p:txBody>
      </p:sp>
      <p:sp>
        <p:nvSpPr>
          <p:cNvPr id="4" name="Title 3"/>
          <p:cNvSpPr>
            <a:spLocks noGrp="1"/>
          </p:cNvSpPr>
          <p:nvPr>
            <p:ph type="title"/>
          </p:nvPr>
        </p:nvSpPr>
        <p:spPr/>
        <p:txBody>
          <a:bodyPr/>
          <a:lstStyle/>
          <a:p>
            <a:r>
              <a:rPr lang="en-US" dirty="0"/>
              <a:t>Common Attack Patterns—9</a:t>
            </a:r>
          </a:p>
        </p:txBody>
      </p:sp>
    </p:spTree>
    <p:extLst>
      <p:ext uri="{BB962C8B-B14F-4D97-AF65-F5344CB8AC3E}">
        <p14:creationId xmlns:p14="http://schemas.microsoft.com/office/powerpoint/2010/main" val="3675107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C1900F-1E69-445F-9273-6569ECF99262}"/>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
        <p:nvSpPr>
          <p:cNvPr id="3" name="Content Placeholder 2">
            <a:extLst>
              <a:ext uri="{FF2B5EF4-FFF2-40B4-BE49-F238E27FC236}">
                <a16:creationId xmlns:a16="http://schemas.microsoft.com/office/drawing/2014/main" id="{F89904AF-15F7-4000-A155-A753CFE3A5B9}"/>
              </a:ext>
            </a:extLst>
          </p:cNvPr>
          <p:cNvSpPr>
            <a:spLocks noGrp="1"/>
          </p:cNvSpPr>
          <p:nvPr>
            <p:ph idx="1"/>
          </p:nvPr>
        </p:nvSpPr>
        <p:spPr>
          <a:xfrm>
            <a:off x="341925" y="1905000"/>
            <a:ext cx="8460150" cy="4318000"/>
          </a:xfrm>
        </p:spPr>
        <p:txBody>
          <a:bodyPr/>
          <a:lstStyle/>
          <a:p>
            <a:r>
              <a:rPr lang="en-US" dirty="0"/>
              <a:t>You decide to require new users to register a user name and password the first time they access the system.</a:t>
            </a:r>
          </a:p>
          <a:p>
            <a:r>
              <a:rPr lang="en-US" dirty="0"/>
              <a:t>To log in again later, users must provide the same password they provided at registration.</a:t>
            </a:r>
          </a:p>
          <a:p>
            <a:r>
              <a:rPr lang="en-US" dirty="0"/>
              <a:t>If users cannot provide the correct password, they will be prevented from accessing the application and its data.</a:t>
            </a:r>
          </a:p>
          <a:p>
            <a:r>
              <a:rPr lang="en-US" dirty="0"/>
              <a:t>At login, the application must be able to compare the password the user enters to the original password set during registration.</a:t>
            </a:r>
          </a:p>
          <a:p>
            <a:r>
              <a:rPr lang="en-US" dirty="0"/>
              <a:t>You might decide to keep a list of all user passwords in a database.</a:t>
            </a:r>
          </a:p>
        </p:txBody>
      </p:sp>
      <p:sp>
        <p:nvSpPr>
          <p:cNvPr id="4" name="Title 3">
            <a:extLst>
              <a:ext uri="{FF2B5EF4-FFF2-40B4-BE49-F238E27FC236}">
                <a16:creationId xmlns:a16="http://schemas.microsoft.com/office/drawing/2014/main" id="{A7EB6FE2-729B-4C12-AC31-91CC2001BC4F}"/>
              </a:ext>
            </a:extLst>
          </p:cNvPr>
          <p:cNvSpPr>
            <a:spLocks noGrp="1"/>
          </p:cNvSpPr>
          <p:nvPr>
            <p:ph type="title"/>
          </p:nvPr>
        </p:nvSpPr>
        <p:spPr/>
        <p:txBody>
          <a:bodyPr/>
          <a:lstStyle/>
          <a:p>
            <a:r>
              <a:rPr lang="en-US" dirty="0"/>
              <a:t>Require a Password</a:t>
            </a:r>
          </a:p>
        </p:txBody>
      </p:sp>
      <p:pic>
        <p:nvPicPr>
          <p:cNvPr id="5" name="Picture 4">
            <a:extLst>
              <a:ext uri="{FF2B5EF4-FFF2-40B4-BE49-F238E27FC236}">
                <a16:creationId xmlns:a16="http://schemas.microsoft.com/office/drawing/2014/main" id="{36CA779D-9AB1-49A6-8587-89EB52E77FF2}"/>
              </a:ext>
            </a:extLst>
          </p:cNvPr>
          <p:cNvPicPr>
            <a:picLocks noChangeAspect="1"/>
          </p:cNvPicPr>
          <p:nvPr/>
        </p:nvPicPr>
        <p:blipFill>
          <a:blip r:embed="rId2"/>
          <a:stretch>
            <a:fillRect/>
          </a:stretch>
        </p:blipFill>
        <p:spPr>
          <a:xfrm>
            <a:off x="314886" y="1259785"/>
            <a:ext cx="5258998" cy="482710"/>
          </a:xfrm>
          <a:prstGeom prst="rect">
            <a:avLst/>
          </a:prstGeom>
        </p:spPr>
      </p:pic>
    </p:spTree>
    <p:extLst>
      <p:ext uri="{BB962C8B-B14F-4D97-AF65-F5344CB8AC3E}">
        <p14:creationId xmlns:p14="http://schemas.microsoft.com/office/powerpoint/2010/main" val="153695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E128D9-E2DC-4735-BB27-23638A9BAF93}"/>
              </a:ext>
            </a:extLst>
          </p:cNvPr>
          <p:cNvSpPr>
            <a:spLocks noGrp="1"/>
          </p:cNvSpPr>
          <p:nvPr>
            <p:ph type="sldNum" sz="quarter" idx="12"/>
          </p:nvPr>
        </p:nvSpPr>
        <p:spPr/>
        <p:txBody>
          <a:bodyPr/>
          <a:lstStyle/>
          <a:p>
            <a:fld id="{A8160BDD-7155-D744-B749-9730458604AD}" type="slidenum">
              <a:rPr lang="en-US" smtClean="0"/>
              <a:pPr/>
              <a:t>33</a:t>
            </a:fld>
            <a:endParaRPr lang="en-US" dirty="0"/>
          </a:p>
        </p:txBody>
      </p:sp>
      <p:sp>
        <p:nvSpPr>
          <p:cNvPr id="3" name="Content Placeholder 2">
            <a:extLst>
              <a:ext uri="{FF2B5EF4-FFF2-40B4-BE49-F238E27FC236}">
                <a16:creationId xmlns:a16="http://schemas.microsoft.com/office/drawing/2014/main" id="{708DDDA7-3CC4-464C-BEDF-E6CFCD3F1102}"/>
              </a:ext>
            </a:extLst>
          </p:cNvPr>
          <p:cNvSpPr>
            <a:spLocks noGrp="1"/>
          </p:cNvSpPr>
          <p:nvPr>
            <p:ph idx="1"/>
          </p:nvPr>
        </p:nvSpPr>
        <p:spPr>
          <a:xfrm>
            <a:off x="341925" y="1905000"/>
            <a:ext cx="8460150" cy="4318000"/>
          </a:xfrm>
        </p:spPr>
        <p:txBody>
          <a:bodyPr/>
          <a:lstStyle/>
          <a:p>
            <a:r>
              <a:rPr lang="en-US" dirty="0"/>
              <a:t>Systematically entering passwords to try to log in to a particular account.</a:t>
            </a:r>
          </a:p>
          <a:p>
            <a:r>
              <a:rPr lang="en-US" dirty="0"/>
              <a:t>Having knowledge about the user (mother's name, birthday, and so forth) can help.</a:t>
            </a:r>
          </a:p>
          <a:p>
            <a:r>
              <a:rPr lang="en-US" dirty="0"/>
              <a:t>Tricking the user into divulging information can help.</a:t>
            </a:r>
          </a:p>
        </p:txBody>
      </p:sp>
      <p:sp>
        <p:nvSpPr>
          <p:cNvPr id="4" name="Title 3">
            <a:extLst>
              <a:ext uri="{FF2B5EF4-FFF2-40B4-BE49-F238E27FC236}">
                <a16:creationId xmlns:a16="http://schemas.microsoft.com/office/drawing/2014/main" id="{D4E40C41-DA69-4618-B1B0-7E8F8352DFB4}"/>
              </a:ext>
            </a:extLst>
          </p:cNvPr>
          <p:cNvSpPr>
            <a:spLocks noGrp="1"/>
          </p:cNvSpPr>
          <p:nvPr>
            <p:ph type="title"/>
          </p:nvPr>
        </p:nvSpPr>
        <p:spPr/>
        <p:txBody>
          <a:bodyPr/>
          <a:lstStyle/>
          <a:p>
            <a:r>
              <a:rPr lang="en-US" dirty="0"/>
              <a:t>Brute Force Attack</a:t>
            </a:r>
          </a:p>
        </p:txBody>
      </p:sp>
      <p:pic>
        <p:nvPicPr>
          <p:cNvPr id="5" name="Picture 4">
            <a:extLst>
              <a:ext uri="{FF2B5EF4-FFF2-40B4-BE49-F238E27FC236}">
                <a16:creationId xmlns:a16="http://schemas.microsoft.com/office/drawing/2014/main" id="{A1381D78-43B7-4EF7-9B0E-154C92165929}"/>
              </a:ext>
            </a:extLst>
          </p:cNvPr>
          <p:cNvPicPr>
            <a:picLocks noChangeAspect="1"/>
          </p:cNvPicPr>
          <p:nvPr/>
        </p:nvPicPr>
        <p:blipFill>
          <a:blip r:embed="rId2"/>
          <a:stretch>
            <a:fillRect/>
          </a:stretch>
        </p:blipFill>
        <p:spPr>
          <a:xfrm>
            <a:off x="3987352" y="1295400"/>
            <a:ext cx="4966832" cy="533522"/>
          </a:xfrm>
          <a:prstGeom prst="rect">
            <a:avLst/>
          </a:prstGeom>
        </p:spPr>
      </p:pic>
    </p:spTree>
    <p:extLst>
      <p:ext uri="{BB962C8B-B14F-4D97-AF65-F5344CB8AC3E}">
        <p14:creationId xmlns:p14="http://schemas.microsoft.com/office/powerpoint/2010/main" val="1296577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23FC9-EB95-4F24-8B90-B39F5F92B0DC}"/>
              </a:ext>
            </a:extLst>
          </p:cNvPr>
          <p:cNvPicPr>
            <a:picLocks noChangeAspect="1"/>
          </p:cNvPicPr>
          <p:nvPr/>
        </p:nvPicPr>
        <p:blipFill>
          <a:blip r:embed="rId2"/>
          <a:stretch>
            <a:fillRect/>
          </a:stretch>
        </p:blipFill>
        <p:spPr>
          <a:xfrm>
            <a:off x="314886" y="1259785"/>
            <a:ext cx="5258998" cy="482710"/>
          </a:xfrm>
          <a:prstGeom prst="rect">
            <a:avLst/>
          </a:prstGeom>
        </p:spPr>
      </p:pic>
      <p:sp>
        <p:nvSpPr>
          <p:cNvPr id="2" name="Slide Number Placeholder 1">
            <a:extLst>
              <a:ext uri="{FF2B5EF4-FFF2-40B4-BE49-F238E27FC236}">
                <a16:creationId xmlns:a16="http://schemas.microsoft.com/office/drawing/2014/main" id="{30C1900F-1E69-445F-9273-6569ECF99262}"/>
              </a:ext>
            </a:extLst>
          </p:cNvPr>
          <p:cNvSpPr>
            <a:spLocks noGrp="1"/>
          </p:cNvSpPr>
          <p:nvPr>
            <p:ph type="sldNum" sz="quarter" idx="12"/>
          </p:nvPr>
        </p:nvSpPr>
        <p:spPr/>
        <p:txBody>
          <a:bodyPr/>
          <a:lstStyle/>
          <a:p>
            <a:fld id="{A8160BDD-7155-D744-B749-9730458604AD}" type="slidenum">
              <a:rPr lang="en-US" smtClean="0"/>
              <a:pPr/>
              <a:t>34</a:t>
            </a:fld>
            <a:endParaRPr lang="en-US" dirty="0"/>
          </a:p>
        </p:txBody>
      </p:sp>
      <p:sp>
        <p:nvSpPr>
          <p:cNvPr id="3" name="Content Placeholder 2">
            <a:extLst>
              <a:ext uri="{FF2B5EF4-FFF2-40B4-BE49-F238E27FC236}">
                <a16:creationId xmlns:a16="http://schemas.microsoft.com/office/drawing/2014/main" id="{F89904AF-15F7-4000-A155-A753CFE3A5B9}"/>
              </a:ext>
            </a:extLst>
          </p:cNvPr>
          <p:cNvSpPr>
            <a:spLocks noGrp="1"/>
          </p:cNvSpPr>
          <p:nvPr>
            <p:ph idx="1"/>
          </p:nvPr>
        </p:nvSpPr>
        <p:spPr>
          <a:xfrm>
            <a:off x="341925" y="1905000"/>
            <a:ext cx="8460150" cy="4318000"/>
          </a:xfrm>
        </p:spPr>
        <p:txBody>
          <a:bodyPr/>
          <a:lstStyle/>
          <a:p>
            <a:r>
              <a:rPr lang="en-US" dirty="0"/>
              <a:t>Guessing at passwords can take a very long time.</a:t>
            </a:r>
          </a:p>
          <a:p>
            <a:r>
              <a:rPr lang="en-US" dirty="0"/>
              <a:t>You can put into place certain countermeasures to further thwart this kind of attack.</a:t>
            </a:r>
          </a:p>
          <a:p>
            <a:pPr lvl="1"/>
            <a:r>
              <a:rPr lang="en-US" dirty="0"/>
              <a:t>Purposely slow down the login or password rejection process to increase the time it takes an attacker to try out one password.</a:t>
            </a:r>
          </a:p>
          <a:p>
            <a:pPr lvl="1"/>
            <a:r>
              <a:rPr lang="en-US" dirty="0"/>
              <a:t>Lock the account after a number of failed login attempts.</a:t>
            </a:r>
          </a:p>
          <a:p>
            <a:pPr lvl="1"/>
            <a:r>
              <a:rPr lang="en-US" dirty="0"/>
              <a:t>Implement notifications and logging to warn an administrator that the application might be under attack after a certain number of failed logins.</a:t>
            </a:r>
          </a:p>
        </p:txBody>
      </p:sp>
      <p:sp>
        <p:nvSpPr>
          <p:cNvPr id="4" name="Title 3">
            <a:extLst>
              <a:ext uri="{FF2B5EF4-FFF2-40B4-BE49-F238E27FC236}">
                <a16:creationId xmlns:a16="http://schemas.microsoft.com/office/drawing/2014/main" id="{A7EB6FE2-729B-4C12-AC31-91CC2001BC4F}"/>
              </a:ext>
            </a:extLst>
          </p:cNvPr>
          <p:cNvSpPr>
            <a:spLocks noGrp="1"/>
          </p:cNvSpPr>
          <p:nvPr>
            <p:ph type="title"/>
          </p:nvPr>
        </p:nvSpPr>
        <p:spPr/>
        <p:txBody>
          <a:bodyPr/>
          <a:lstStyle/>
          <a:p>
            <a:r>
              <a:rPr lang="en-US" dirty="0"/>
              <a:t>Thwart Brute Force Attacks</a:t>
            </a:r>
          </a:p>
        </p:txBody>
      </p:sp>
    </p:spTree>
    <p:extLst>
      <p:ext uri="{BB962C8B-B14F-4D97-AF65-F5344CB8AC3E}">
        <p14:creationId xmlns:p14="http://schemas.microsoft.com/office/powerpoint/2010/main" val="2036946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5E8DE1-8B69-42E3-9CDA-3C8ECC83111F}"/>
              </a:ext>
            </a:extLst>
          </p:cNvPr>
          <p:cNvPicPr>
            <a:picLocks noChangeAspect="1"/>
          </p:cNvPicPr>
          <p:nvPr/>
        </p:nvPicPr>
        <p:blipFill>
          <a:blip r:embed="rId2"/>
          <a:stretch>
            <a:fillRect/>
          </a:stretch>
        </p:blipFill>
        <p:spPr>
          <a:xfrm>
            <a:off x="3987352" y="1295400"/>
            <a:ext cx="4966832" cy="533522"/>
          </a:xfrm>
          <a:prstGeom prst="rect">
            <a:avLst/>
          </a:prstGeom>
        </p:spPr>
      </p:pic>
      <p:sp>
        <p:nvSpPr>
          <p:cNvPr id="2" name="Slide Number Placeholder 1">
            <a:extLst>
              <a:ext uri="{FF2B5EF4-FFF2-40B4-BE49-F238E27FC236}">
                <a16:creationId xmlns:a16="http://schemas.microsoft.com/office/drawing/2014/main" id="{48E128D9-E2DC-4735-BB27-23638A9BAF93}"/>
              </a:ext>
            </a:extLst>
          </p:cNvPr>
          <p:cNvSpPr>
            <a:spLocks noGrp="1"/>
          </p:cNvSpPr>
          <p:nvPr>
            <p:ph type="sldNum" sz="quarter" idx="12"/>
          </p:nvPr>
        </p:nvSpPr>
        <p:spPr/>
        <p:txBody>
          <a:bodyPr/>
          <a:lstStyle/>
          <a:p>
            <a:fld id="{A8160BDD-7155-D744-B749-9730458604AD}" type="slidenum">
              <a:rPr lang="en-US" smtClean="0"/>
              <a:pPr/>
              <a:t>35</a:t>
            </a:fld>
            <a:endParaRPr lang="en-US" dirty="0"/>
          </a:p>
        </p:txBody>
      </p:sp>
      <p:sp>
        <p:nvSpPr>
          <p:cNvPr id="3" name="Content Placeholder 2">
            <a:extLst>
              <a:ext uri="{FF2B5EF4-FFF2-40B4-BE49-F238E27FC236}">
                <a16:creationId xmlns:a16="http://schemas.microsoft.com/office/drawing/2014/main" id="{708DDDA7-3CC4-464C-BEDF-E6CFCD3F1102}"/>
              </a:ext>
            </a:extLst>
          </p:cNvPr>
          <p:cNvSpPr>
            <a:spLocks noGrp="1"/>
          </p:cNvSpPr>
          <p:nvPr>
            <p:ph idx="1"/>
          </p:nvPr>
        </p:nvSpPr>
        <p:spPr>
          <a:xfrm>
            <a:off x="341925" y="1905000"/>
            <a:ext cx="8460150" cy="4318000"/>
          </a:xfrm>
        </p:spPr>
        <p:txBody>
          <a:bodyPr/>
          <a:lstStyle/>
          <a:p>
            <a:r>
              <a:rPr lang="en-US" dirty="0"/>
              <a:t>Attacker might try to pull passwords directly from the database.</a:t>
            </a:r>
          </a:p>
          <a:p>
            <a:r>
              <a:rPr lang="en-US" dirty="0"/>
              <a:t>Passwords that you store may be used in other applications the user uses.</a:t>
            </a:r>
          </a:p>
          <a:p>
            <a:r>
              <a:rPr lang="en-US" dirty="0"/>
              <a:t>Users may be warned not to recycle passwords, but often do so.</a:t>
            </a:r>
          </a:p>
          <a:p>
            <a:r>
              <a:rPr lang="en-US" dirty="0"/>
              <a:t>It's important to protect users' passwords. </a:t>
            </a:r>
          </a:p>
        </p:txBody>
      </p:sp>
      <p:sp>
        <p:nvSpPr>
          <p:cNvPr id="4" name="Title 3">
            <a:extLst>
              <a:ext uri="{FF2B5EF4-FFF2-40B4-BE49-F238E27FC236}">
                <a16:creationId xmlns:a16="http://schemas.microsoft.com/office/drawing/2014/main" id="{D4E40C41-DA69-4618-B1B0-7E8F8352DFB4}"/>
              </a:ext>
            </a:extLst>
          </p:cNvPr>
          <p:cNvSpPr>
            <a:spLocks noGrp="1"/>
          </p:cNvSpPr>
          <p:nvPr>
            <p:ph type="title"/>
          </p:nvPr>
        </p:nvSpPr>
        <p:spPr/>
        <p:txBody>
          <a:bodyPr/>
          <a:lstStyle/>
          <a:p>
            <a:r>
              <a:rPr lang="en-US" dirty="0"/>
              <a:t>Hack Password Database</a:t>
            </a:r>
          </a:p>
        </p:txBody>
      </p:sp>
    </p:spTree>
    <p:extLst>
      <p:ext uri="{BB962C8B-B14F-4D97-AF65-F5344CB8AC3E}">
        <p14:creationId xmlns:p14="http://schemas.microsoft.com/office/powerpoint/2010/main" val="148487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D390E-03CA-4FCF-8515-BB56575F8C4F}"/>
              </a:ext>
            </a:extLst>
          </p:cNvPr>
          <p:cNvSpPr>
            <a:spLocks noGrp="1"/>
          </p:cNvSpPr>
          <p:nvPr>
            <p:ph type="sldNum" sz="quarter" idx="12"/>
          </p:nvPr>
        </p:nvSpPr>
        <p:spPr/>
        <p:txBody>
          <a:bodyPr/>
          <a:lstStyle/>
          <a:p>
            <a:fld id="{A8160BDD-7155-D744-B749-9730458604AD}" type="slidenum">
              <a:rPr lang="en-US" smtClean="0"/>
              <a:pPr/>
              <a:t>36</a:t>
            </a:fld>
            <a:endParaRPr lang="en-US" dirty="0"/>
          </a:p>
        </p:txBody>
      </p:sp>
      <p:sp>
        <p:nvSpPr>
          <p:cNvPr id="3" name="Content Placeholder 2">
            <a:extLst>
              <a:ext uri="{FF2B5EF4-FFF2-40B4-BE49-F238E27FC236}">
                <a16:creationId xmlns:a16="http://schemas.microsoft.com/office/drawing/2014/main" id="{3B5FF8D5-1073-4EB6-AAA1-B9D4E99F8160}"/>
              </a:ext>
            </a:extLst>
          </p:cNvPr>
          <p:cNvSpPr>
            <a:spLocks noGrp="1"/>
          </p:cNvSpPr>
          <p:nvPr>
            <p:ph idx="1"/>
          </p:nvPr>
        </p:nvSpPr>
        <p:spPr>
          <a:xfrm>
            <a:off x="341925" y="1905000"/>
            <a:ext cx="8460150" cy="4318000"/>
          </a:xfrm>
        </p:spPr>
        <p:txBody>
          <a:bodyPr/>
          <a:lstStyle/>
          <a:p>
            <a:r>
              <a:rPr lang="en-US" dirty="0"/>
              <a:t>You could encrypt passwords as you store them in the database, and decrypt them when you retrieve them.</a:t>
            </a:r>
          </a:p>
        </p:txBody>
      </p:sp>
      <p:sp>
        <p:nvSpPr>
          <p:cNvPr id="4" name="Title 3">
            <a:extLst>
              <a:ext uri="{FF2B5EF4-FFF2-40B4-BE49-F238E27FC236}">
                <a16:creationId xmlns:a16="http://schemas.microsoft.com/office/drawing/2014/main" id="{71ADCCA3-9C21-4F77-BFD5-A303B1467DCE}"/>
              </a:ext>
            </a:extLst>
          </p:cNvPr>
          <p:cNvSpPr>
            <a:spLocks noGrp="1"/>
          </p:cNvSpPr>
          <p:nvPr>
            <p:ph type="title"/>
          </p:nvPr>
        </p:nvSpPr>
        <p:spPr/>
        <p:txBody>
          <a:bodyPr/>
          <a:lstStyle/>
          <a:p>
            <a:r>
              <a:rPr lang="en-US" dirty="0"/>
              <a:t>Protect the Database</a:t>
            </a:r>
          </a:p>
        </p:txBody>
      </p:sp>
      <p:pic>
        <p:nvPicPr>
          <p:cNvPr id="5" name="Picture 4"/>
          <p:cNvPicPr>
            <a:picLocks noChangeAspect="1"/>
          </p:cNvPicPr>
          <p:nvPr/>
        </p:nvPicPr>
        <p:blipFill>
          <a:blip r:embed="rId2"/>
          <a:stretch>
            <a:fillRect/>
          </a:stretch>
        </p:blipFill>
        <p:spPr>
          <a:xfrm>
            <a:off x="341925" y="1295400"/>
            <a:ext cx="5258998" cy="482710"/>
          </a:xfrm>
          <a:prstGeom prst="rect">
            <a:avLst/>
          </a:prstGeom>
        </p:spPr>
      </p:pic>
    </p:spTree>
    <p:extLst>
      <p:ext uri="{BB962C8B-B14F-4D97-AF65-F5344CB8AC3E}">
        <p14:creationId xmlns:p14="http://schemas.microsoft.com/office/powerpoint/2010/main" val="222017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C17AEA-40C3-40F0-ABB1-0FC055832E01}"/>
              </a:ext>
            </a:extLst>
          </p:cNvPr>
          <p:cNvSpPr>
            <a:spLocks noGrp="1"/>
          </p:cNvSpPr>
          <p:nvPr>
            <p:ph type="title"/>
          </p:nvPr>
        </p:nvSpPr>
        <p:spPr/>
        <p:txBody>
          <a:bodyPr/>
          <a:lstStyle/>
          <a:p>
            <a:r>
              <a:rPr lang="en-US" dirty="0"/>
              <a:t>Database Protections Can Be Bypassed</a:t>
            </a:r>
          </a:p>
        </p:txBody>
      </p:sp>
      <p:pic>
        <p:nvPicPr>
          <p:cNvPr id="5" name="Content Placeholder 4"/>
          <p:cNvPicPr>
            <a:picLocks noGrp="1" noChangeAspect="1"/>
          </p:cNvPicPr>
          <p:nvPr>
            <p:ph idx="1"/>
          </p:nvPr>
        </p:nvPicPr>
        <p:blipFill>
          <a:blip r:embed="rId2"/>
          <a:stretch>
            <a:fillRect/>
          </a:stretch>
        </p:blipFill>
        <p:spPr>
          <a:xfrm>
            <a:off x="3987352" y="1295278"/>
            <a:ext cx="4966832" cy="533522"/>
          </a:xfrm>
          <a:prstGeom prst="rect">
            <a:avLst/>
          </a:prstGeom>
        </p:spPr>
      </p:pic>
      <p:sp>
        <p:nvSpPr>
          <p:cNvPr id="2" name="Slide Number Placeholder 1">
            <a:extLst>
              <a:ext uri="{FF2B5EF4-FFF2-40B4-BE49-F238E27FC236}">
                <a16:creationId xmlns:a16="http://schemas.microsoft.com/office/drawing/2014/main" id="{435BB1C3-17DA-4C8F-B08E-99606697D191}"/>
              </a:ext>
            </a:extLst>
          </p:cNvPr>
          <p:cNvSpPr>
            <a:spLocks noGrp="1"/>
          </p:cNvSpPr>
          <p:nvPr>
            <p:ph type="sldNum" sz="quarter" idx="12"/>
          </p:nvPr>
        </p:nvSpPr>
        <p:spPr/>
        <p:txBody>
          <a:bodyPr/>
          <a:lstStyle/>
          <a:p>
            <a:fld id="{A8160BDD-7155-D744-B749-9730458604AD}" type="slidenum">
              <a:rPr lang="en-US" smtClean="0"/>
              <a:pPr/>
              <a:t>37</a:t>
            </a:fld>
            <a:endParaRPr lang="en-US" dirty="0"/>
          </a:p>
        </p:txBody>
      </p:sp>
      <p:sp>
        <p:nvSpPr>
          <p:cNvPr id="6" name="Content Placeholder 2"/>
          <p:cNvSpPr txBox="1">
            <a:spLocks/>
          </p:cNvSpPr>
          <p:nvPr/>
        </p:nvSpPr>
        <p:spPr>
          <a:xfrm>
            <a:off x="341925" y="1905000"/>
            <a:ext cx="8460150" cy="4318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Unfortunately, an attacker might manage to:</a:t>
            </a:r>
          </a:p>
          <a:p>
            <a:pPr lvl="1"/>
            <a:r>
              <a:rPr lang="en-US" dirty="0"/>
              <a:t>Bypass the encryption in the database.</a:t>
            </a:r>
          </a:p>
          <a:p>
            <a:pPr lvl="1"/>
            <a:r>
              <a:rPr lang="en-US" dirty="0"/>
              <a:t>Get the application to decrypt the passwords using a side channel of some sort (such as a function you forgot to protect).</a:t>
            </a:r>
          </a:p>
          <a:p>
            <a:r>
              <a:rPr lang="en-US" dirty="0"/>
              <a:t>You should protect the database, </a:t>
            </a:r>
            <a:r>
              <a:rPr lang="en-US" i="1" dirty="0"/>
              <a:t>but</a:t>
            </a:r>
            <a:r>
              <a:rPr lang="en-US" dirty="0"/>
              <a:t> your defenses would be even better if the database didn't contain passwords at all.</a:t>
            </a:r>
          </a:p>
        </p:txBody>
      </p:sp>
    </p:spTree>
    <p:extLst>
      <p:ext uri="{BB962C8B-B14F-4D97-AF65-F5344CB8AC3E}">
        <p14:creationId xmlns:p14="http://schemas.microsoft.com/office/powerpoint/2010/main" val="1577232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C3884-7623-4981-A5E5-E1551C36922C}"/>
              </a:ext>
            </a:extLst>
          </p:cNvPr>
          <p:cNvSpPr>
            <a:spLocks noGrp="1"/>
          </p:cNvSpPr>
          <p:nvPr>
            <p:ph type="sldNum" sz="quarter" idx="12"/>
          </p:nvPr>
        </p:nvSpPr>
        <p:spPr/>
        <p:txBody>
          <a:bodyPr/>
          <a:lstStyle/>
          <a:p>
            <a:fld id="{A8160BDD-7155-D744-B749-9730458604AD}" type="slidenum">
              <a:rPr lang="en-US" smtClean="0"/>
              <a:pPr/>
              <a:t>38</a:t>
            </a:fld>
            <a:endParaRPr lang="en-US" dirty="0"/>
          </a:p>
        </p:txBody>
      </p:sp>
      <p:sp>
        <p:nvSpPr>
          <p:cNvPr id="4" name="Title 3">
            <a:extLst>
              <a:ext uri="{FF2B5EF4-FFF2-40B4-BE49-F238E27FC236}">
                <a16:creationId xmlns:a16="http://schemas.microsoft.com/office/drawing/2014/main" id="{127DED69-40EA-4B20-8FD3-AD0722E27296}"/>
              </a:ext>
            </a:extLst>
          </p:cNvPr>
          <p:cNvSpPr>
            <a:spLocks noGrp="1"/>
          </p:cNvSpPr>
          <p:nvPr>
            <p:ph type="title"/>
          </p:nvPr>
        </p:nvSpPr>
        <p:spPr/>
        <p:txBody>
          <a:bodyPr/>
          <a:lstStyle/>
          <a:p>
            <a:r>
              <a:rPr lang="en-US" dirty="0"/>
              <a:t>So Don't Store Passwords at All</a:t>
            </a:r>
          </a:p>
        </p:txBody>
      </p:sp>
      <p:sp>
        <p:nvSpPr>
          <p:cNvPr id="5" name="Content Placeholder 2"/>
          <p:cNvSpPr txBox="1">
            <a:spLocks/>
          </p:cNvSpPr>
          <p:nvPr/>
        </p:nvSpPr>
        <p:spPr>
          <a:xfrm>
            <a:off x="341925" y="1905000"/>
            <a:ext cx="8460150" cy="43180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Hashing enables you to not store passwords, but still be able to verify passwords.</a:t>
            </a:r>
          </a:p>
          <a:p>
            <a:r>
              <a:rPr lang="en-US" dirty="0"/>
              <a:t>A hash is created through a one-way encryption algorithm—can’t be decrypted.</a:t>
            </a:r>
          </a:p>
          <a:p>
            <a:r>
              <a:rPr lang="en-US" dirty="0"/>
              <a:t>Same algorithm + same password = same hash value.</a:t>
            </a:r>
          </a:p>
          <a:p>
            <a:r>
              <a:rPr lang="en-US" dirty="0"/>
              <a:t>A different password will produce a different hash value—even if only one letter changes.</a:t>
            </a:r>
          </a:p>
          <a:p>
            <a:pPr marL="400050" lvl="1" indent="0">
              <a:buNone/>
            </a:pPr>
            <a:r>
              <a:rPr lang="en-US" sz="1400" dirty="0">
                <a:latin typeface="Courier New" panose="02070309020205020404" pitchFamily="49" charset="0"/>
                <a:cs typeface="Courier New" panose="02070309020205020404" pitchFamily="49" charset="0"/>
              </a:rPr>
              <a:t>Password:      0pen!Sesame</a:t>
            </a:r>
          </a:p>
          <a:p>
            <a:pPr marL="400050" lvl="1" indent="0">
              <a:buNone/>
            </a:pPr>
            <a:r>
              <a:rPr lang="en-US" sz="1400" dirty="0">
                <a:latin typeface="Courier New" panose="02070309020205020404" pitchFamily="49" charset="0"/>
                <a:cs typeface="Courier New" panose="02070309020205020404" pitchFamily="49" charset="0"/>
              </a:rPr>
              <a:t>Password Hash: 65ecd19dc10aa76e955f614ccf6ed156fcc772b8d1a51c4ad24b8483593a2798</a:t>
            </a:r>
          </a:p>
          <a:p>
            <a:pPr marL="400050" lvl="1" indent="0">
              <a:buNone/>
            </a:pPr>
            <a:endParaRPr lang="en-US" sz="1400" dirty="0">
              <a:latin typeface="Courier New" panose="02070309020205020404" pitchFamily="49" charset="0"/>
              <a:cs typeface="Courier New" panose="02070309020205020404" pitchFamily="49" charset="0"/>
            </a:endParaRPr>
          </a:p>
          <a:p>
            <a:pPr marL="400050" lvl="1" indent="0">
              <a:buNone/>
            </a:pPr>
            <a:r>
              <a:rPr lang="en-US" sz="1400" dirty="0">
                <a:latin typeface="Courier New" panose="02070309020205020404" pitchFamily="49" charset="0"/>
                <a:cs typeface="Courier New" panose="02070309020205020404" pitchFamily="49" charset="0"/>
              </a:rPr>
              <a:t>Password:      0pen?Sesame</a:t>
            </a:r>
          </a:p>
          <a:p>
            <a:pPr marL="400050" lvl="1" indent="0">
              <a:buNone/>
            </a:pPr>
            <a:r>
              <a:rPr lang="en-US" sz="1400" dirty="0">
                <a:latin typeface="Courier New" panose="02070309020205020404" pitchFamily="49" charset="0"/>
                <a:cs typeface="Courier New" panose="02070309020205020404" pitchFamily="49" charset="0"/>
              </a:rPr>
              <a:t>Password Hash: acc0c06cf89bc8d1290ca392898ee4ab053254a4bfb80874d007ec602ac9e1da</a:t>
            </a:r>
          </a:p>
          <a:p>
            <a:r>
              <a:rPr lang="en-US" dirty="0"/>
              <a:t>When the user sets a password, you can store the hash instead of the password. </a:t>
            </a:r>
          </a:p>
          <a:p>
            <a:r>
              <a:rPr lang="en-US" dirty="0"/>
              <a:t>At subsequent logins, you can:</a:t>
            </a:r>
          </a:p>
          <a:p>
            <a:pPr lvl="1"/>
            <a:r>
              <a:rPr lang="en-US" dirty="0"/>
              <a:t>Create a hash from the password the user enters.</a:t>
            </a:r>
          </a:p>
          <a:p>
            <a:pPr lvl="1"/>
            <a:r>
              <a:rPr lang="en-US" dirty="0"/>
              <a:t>Compare the new hash to the original hash.</a:t>
            </a:r>
          </a:p>
          <a:p>
            <a:pPr lvl="1"/>
            <a:r>
              <a:rPr lang="en-US" dirty="0"/>
              <a:t>If the two hashes match, then you can verify that the same password was used to create them.</a:t>
            </a:r>
          </a:p>
          <a:p>
            <a:r>
              <a:rPr lang="en-US" dirty="0"/>
              <a:t>This means you don’t have to store the password itself.</a:t>
            </a:r>
          </a:p>
        </p:txBody>
      </p:sp>
      <p:pic>
        <p:nvPicPr>
          <p:cNvPr id="6" name="Picture 5"/>
          <p:cNvPicPr>
            <a:picLocks noChangeAspect="1"/>
          </p:cNvPicPr>
          <p:nvPr/>
        </p:nvPicPr>
        <p:blipFill>
          <a:blip r:embed="rId2"/>
          <a:stretch>
            <a:fillRect/>
          </a:stretch>
        </p:blipFill>
        <p:spPr>
          <a:xfrm>
            <a:off x="341925" y="1295400"/>
            <a:ext cx="5258998" cy="482710"/>
          </a:xfrm>
          <a:prstGeom prst="rect">
            <a:avLst/>
          </a:prstGeom>
        </p:spPr>
      </p:pic>
    </p:spTree>
    <p:extLst>
      <p:ext uri="{BB962C8B-B14F-4D97-AF65-F5344CB8AC3E}">
        <p14:creationId xmlns:p14="http://schemas.microsoft.com/office/powerpoint/2010/main" val="2797867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1EADC-C6F7-4FC8-9533-A4507DD6AD94}"/>
              </a:ext>
            </a:extLst>
          </p:cNvPr>
          <p:cNvSpPr>
            <a:spLocks noGrp="1"/>
          </p:cNvSpPr>
          <p:nvPr>
            <p:ph type="sldNum" sz="quarter" idx="12"/>
          </p:nvPr>
        </p:nvSpPr>
        <p:spPr/>
        <p:txBody>
          <a:bodyPr/>
          <a:lstStyle/>
          <a:p>
            <a:fld id="{A8160BDD-7155-D744-B749-9730458604AD}" type="slidenum">
              <a:rPr lang="en-US" smtClean="0"/>
              <a:pPr/>
              <a:t>39</a:t>
            </a:fld>
            <a:endParaRPr lang="en-US" dirty="0"/>
          </a:p>
        </p:txBody>
      </p:sp>
      <p:sp>
        <p:nvSpPr>
          <p:cNvPr id="4" name="Title 3">
            <a:extLst>
              <a:ext uri="{FF2B5EF4-FFF2-40B4-BE49-F238E27FC236}">
                <a16:creationId xmlns:a16="http://schemas.microsoft.com/office/drawing/2014/main" id="{43BC7B89-1FF8-44BB-8BEE-B8EE85E2112B}"/>
              </a:ext>
            </a:extLst>
          </p:cNvPr>
          <p:cNvSpPr>
            <a:spLocks noGrp="1"/>
          </p:cNvSpPr>
          <p:nvPr>
            <p:ph type="title"/>
          </p:nvPr>
        </p:nvSpPr>
        <p:spPr/>
        <p:txBody>
          <a:bodyPr/>
          <a:lstStyle/>
          <a:p>
            <a:r>
              <a:rPr lang="en-US" dirty="0"/>
              <a:t>Cracking a Hash Through a Lookup Table</a:t>
            </a:r>
          </a:p>
        </p:txBody>
      </p:sp>
      <p:pic>
        <p:nvPicPr>
          <p:cNvPr id="5" name="Picture 4"/>
          <p:cNvPicPr>
            <a:picLocks noChangeAspect="1"/>
          </p:cNvPicPr>
          <p:nvPr/>
        </p:nvPicPr>
        <p:blipFill>
          <a:blip r:embed="rId2"/>
          <a:stretch>
            <a:fillRect/>
          </a:stretch>
        </p:blipFill>
        <p:spPr>
          <a:xfrm>
            <a:off x="3987352" y="1143000"/>
            <a:ext cx="4966832" cy="533522"/>
          </a:xfrm>
          <a:prstGeom prst="rect">
            <a:avLst/>
          </a:prstGeom>
        </p:spPr>
      </p:pic>
      <p:sp>
        <p:nvSpPr>
          <p:cNvPr id="6" name="Content Placeholder 2"/>
          <p:cNvSpPr txBox="1">
            <a:spLocks/>
          </p:cNvSpPr>
          <p:nvPr/>
        </p:nvSpPr>
        <p:spPr>
          <a:xfrm>
            <a:off x="341925" y="1905000"/>
            <a:ext cx="8460150" cy="4318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Suppose an attacker is able to access the database and obtain the password hashes and user names.</a:t>
            </a:r>
          </a:p>
          <a:p>
            <a:r>
              <a:rPr lang="en-US" dirty="0"/>
              <a:t>You might think that hashed passwords are safe because the hashes can't be decrypted.</a:t>
            </a:r>
          </a:p>
          <a:p>
            <a:r>
              <a:rPr lang="en-US" dirty="0"/>
              <a:t>If attacker knows the character set, length requirement, and algorithm, it is possible to generate a hash for every possible permutation of password characters, producing a lookup table with every possible password in one column, and a list of the corresponding hash values in another column.</a:t>
            </a:r>
          </a:p>
          <a:p>
            <a:r>
              <a:rPr lang="en-US" dirty="0"/>
              <a:t>This would take some time to accomplish (hours, probably) and a lot of storage space (gigabytes, probably), but it is do-able given the computing resources that are available today.</a:t>
            </a:r>
          </a:p>
          <a:p>
            <a:r>
              <a:rPr lang="en-US" dirty="0"/>
              <a:t>This type of table enables an attacker to simply look up the unencrypted value by finding the hashed value. </a:t>
            </a:r>
          </a:p>
          <a:p>
            <a:r>
              <a:rPr lang="en-US" dirty="0"/>
              <a:t>It's not really decryption, but it produces the same result. Provide a hash value, and it returns the original value.</a:t>
            </a:r>
          </a:p>
        </p:txBody>
      </p:sp>
    </p:spTree>
    <p:extLst>
      <p:ext uri="{BB962C8B-B14F-4D97-AF65-F5344CB8AC3E}">
        <p14:creationId xmlns:p14="http://schemas.microsoft.com/office/powerpoint/2010/main" val="407022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Requirements</a:t>
            </a:r>
          </a:p>
        </p:txBody>
      </p:sp>
      <p:sp>
        <p:nvSpPr>
          <p:cNvPr id="3" name="Content Placeholder 2"/>
          <p:cNvSpPr>
            <a:spLocks noGrp="1"/>
          </p:cNvSpPr>
          <p:nvPr>
            <p:ph idx="1"/>
          </p:nvPr>
        </p:nvSpPr>
        <p:spPr>
          <a:xfrm>
            <a:off x="341924" y="1307130"/>
            <a:ext cx="8192476" cy="4935408"/>
          </a:xfrm>
        </p:spPr>
        <p:txBody>
          <a:bodyPr>
            <a:normAutofit fontScale="92500"/>
          </a:bodyPr>
          <a:lstStyle/>
          <a:p>
            <a:r>
              <a:rPr lang="en-US" dirty="0"/>
              <a:t>Are ideally defined before custom business apps are developed</a:t>
            </a:r>
          </a:p>
          <a:p>
            <a:r>
              <a:rPr lang="en-US" dirty="0"/>
              <a:t>Should be quite structured, well thought out, and thoroughly documented</a:t>
            </a:r>
          </a:p>
          <a:p>
            <a:r>
              <a:rPr lang="en-US" dirty="0"/>
              <a:t>What developers are actually provided may be minimal</a:t>
            </a:r>
          </a:p>
          <a:p>
            <a:r>
              <a:rPr lang="en-US" dirty="0"/>
              <a:t>The entire organization benefits if business requirements are carefully analyzed and documented</a:t>
            </a:r>
          </a:p>
          <a:p>
            <a:r>
              <a:rPr lang="en-US" dirty="0"/>
              <a:t>Business requirements (and software requirement specifications based on them) should clearly identify:</a:t>
            </a:r>
          </a:p>
          <a:p>
            <a:pPr lvl="1"/>
            <a:r>
              <a:rPr lang="en-US" dirty="0"/>
              <a:t>Special security considerations</a:t>
            </a:r>
          </a:p>
          <a:p>
            <a:pPr lvl="1"/>
            <a:r>
              <a:rPr lang="en-US" dirty="0"/>
              <a:t>Applicable regulations</a:t>
            </a:r>
          </a:p>
          <a:p>
            <a:pPr lvl="1"/>
            <a:r>
              <a:rPr lang="en-US" dirty="0"/>
              <a:t>Applicable standards</a:t>
            </a:r>
          </a:p>
          <a:p>
            <a:r>
              <a:rPr lang="en-US" dirty="0"/>
              <a:t>These attributes should be verified in the finished product</a:t>
            </a:r>
          </a:p>
          <a:p>
            <a:r>
              <a:rPr lang="en-US" dirty="0"/>
              <a:t>Small-scale development operations (as in startups or small scale app store developers)</a:t>
            </a:r>
          </a:p>
          <a:p>
            <a:pPr lvl="1"/>
            <a:r>
              <a:rPr lang="en-US" dirty="0"/>
              <a:t>Will follow a process very different from a large business organization</a:t>
            </a:r>
          </a:p>
          <a:p>
            <a:pPr lvl="1"/>
            <a:r>
              <a:rPr lang="en-US" dirty="0"/>
              <a:t>May be a company of one, or a very small team</a:t>
            </a:r>
          </a:p>
          <a:p>
            <a:pPr lvl="1"/>
            <a:r>
              <a:rPr lang="en-US" dirty="0"/>
              <a:t>May not have comprehensive business requirements to start with</a:t>
            </a:r>
          </a:p>
          <a:p>
            <a:pPr lvl="1"/>
            <a:r>
              <a:rPr lang="en-US" dirty="0"/>
              <a:t>Nonetheless have potential security risks to consider</a:t>
            </a:r>
          </a:p>
          <a:p>
            <a:pPr lvl="1"/>
            <a:r>
              <a:rPr lang="en-US" dirty="0"/>
              <a:t>Should take the effort to build security into the entire development process</a:t>
            </a:r>
          </a:p>
        </p:txBody>
      </p:sp>
      <p:sp>
        <p:nvSpPr>
          <p:cNvPr id="4" name="Slide Number Placeholder 3"/>
          <p:cNvSpPr>
            <a:spLocks noGrp="1"/>
          </p:cNvSpPr>
          <p:nvPr>
            <p:ph type="sldNum" sz="quarter" idx="12"/>
          </p:nvPr>
        </p:nvSpPr>
        <p:spPr/>
        <p:txBody>
          <a:bodyPr/>
          <a:lstStyle/>
          <a:p>
            <a:fld id="{A8160BDD-7155-D744-B749-9730458604AD}" type="slidenum">
              <a:rPr lang="en-US" smtClean="0"/>
              <a:t>4</a:t>
            </a:fld>
            <a:endParaRPr lang="en-US" dirty="0"/>
          </a:p>
        </p:txBody>
      </p:sp>
      <p:pic>
        <p:nvPicPr>
          <p:cNvPr id="3074" name="Picture 2" descr="Image result for checklist clipboard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984" y="4646832"/>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567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A27F57-CA02-4639-BBCF-41A182476DAB}"/>
              </a:ext>
            </a:extLst>
          </p:cNvPr>
          <p:cNvSpPr>
            <a:spLocks noGrp="1"/>
          </p:cNvSpPr>
          <p:nvPr>
            <p:ph type="sldNum" sz="quarter" idx="12"/>
          </p:nvPr>
        </p:nvSpPr>
        <p:spPr/>
        <p:txBody>
          <a:bodyPr/>
          <a:lstStyle/>
          <a:p>
            <a:fld id="{A8160BDD-7155-D744-B749-9730458604AD}" type="slidenum">
              <a:rPr lang="en-US" smtClean="0"/>
              <a:pPr/>
              <a:t>40</a:t>
            </a:fld>
            <a:endParaRPr lang="en-US" dirty="0"/>
          </a:p>
        </p:txBody>
      </p:sp>
      <p:sp>
        <p:nvSpPr>
          <p:cNvPr id="4" name="Title 3">
            <a:extLst>
              <a:ext uri="{FF2B5EF4-FFF2-40B4-BE49-F238E27FC236}">
                <a16:creationId xmlns:a16="http://schemas.microsoft.com/office/drawing/2014/main" id="{D8481392-C9CB-485D-91FF-A0F77B26C8F6}"/>
              </a:ext>
            </a:extLst>
          </p:cNvPr>
          <p:cNvSpPr>
            <a:spLocks noGrp="1"/>
          </p:cNvSpPr>
          <p:nvPr>
            <p:ph type="title"/>
          </p:nvPr>
        </p:nvSpPr>
        <p:spPr/>
        <p:txBody>
          <a:bodyPr/>
          <a:lstStyle/>
          <a:p>
            <a:r>
              <a:rPr lang="en-US" dirty="0"/>
              <a:t>Just Add Salt</a:t>
            </a:r>
          </a:p>
        </p:txBody>
      </p:sp>
      <p:sp>
        <p:nvSpPr>
          <p:cNvPr id="5" name="Content Placeholder 2"/>
          <p:cNvSpPr txBox="1">
            <a:spLocks/>
          </p:cNvSpPr>
          <p:nvPr/>
        </p:nvSpPr>
        <p:spPr>
          <a:xfrm>
            <a:off x="341925" y="1905000"/>
            <a:ext cx="8460150" cy="43180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Lookup tables work when passwords are always hashed the same way.</a:t>
            </a:r>
          </a:p>
          <a:p>
            <a:r>
              <a:rPr lang="en-US" dirty="0"/>
              <a:t>As a countermeasure, you can add a random string (a </a:t>
            </a:r>
            <a:r>
              <a:rPr lang="en-US" i="1" dirty="0"/>
              <a:t>salt</a:t>
            </a:r>
            <a:r>
              <a:rPr lang="en-US" dirty="0"/>
              <a:t>) to the password before you create the hash. </a:t>
            </a:r>
          </a:p>
          <a:p>
            <a:r>
              <a:rPr lang="en-US" dirty="0"/>
              <a:t>The same salt needs to be used when the hash is created at registration, and when the hash is created at login.</a:t>
            </a:r>
          </a:p>
          <a:p>
            <a:r>
              <a:rPr lang="en-US" dirty="0"/>
              <a:t>You should generate a new random salt each time users create an account or change their password.</a:t>
            </a:r>
          </a:p>
          <a:p>
            <a:r>
              <a:rPr lang="en-US" dirty="0"/>
              <a:t>To prevent a lookup table from being useful, the same salt should not be shared by different users.</a:t>
            </a:r>
          </a:p>
          <a:p>
            <a:r>
              <a:rPr lang="en-US" dirty="0"/>
              <a:t>A </a:t>
            </a:r>
            <a:r>
              <a:rPr lang="en-US" i="1" dirty="0"/>
              <a:t>pepper</a:t>
            </a:r>
            <a:r>
              <a:rPr lang="en-US" dirty="0"/>
              <a:t> can add another layer of protection—an encrypted value outside of the database, which you can decrypt as needed to use as a salt. There is some debate as to whether using a pepper is appropriate.</a:t>
            </a:r>
            <a:br>
              <a:rPr lang="en-US" dirty="0"/>
            </a:br>
            <a:r>
              <a:rPr lang="en-US" dirty="0"/>
              <a:t>(See </a:t>
            </a:r>
            <a:r>
              <a:rPr lang="en-US" dirty="0">
                <a:hlinkClick r:id="rId2"/>
              </a:rPr>
              <a:t>http://stackoverflow.com/questions/16891729/best-practices-salting-peppering-passwords</a:t>
            </a:r>
            <a:r>
              <a:rPr lang="en-US" dirty="0"/>
              <a:t>)</a:t>
            </a:r>
          </a:p>
          <a:p>
            <a:endParaRPr lang="en-US" dirty="0"/>
          </a:p>
          <a:p>
            <a:pPr marL="0" indent="0">
              <a:buNone/>
            </a:pPr>
            <a:r>
              <a:rPr lang="en-US" dirty="0"/>
              <a:t>For every action builders take to secure the application, breakers respond with an equal and opposite reaction, and the tug-of-war continues. Each layer of protection makes it more challenging for an attacker to break your application.</a:t>
            </a:r>
          </a:p>
        </p:txBody>
      </p:sp>
      <p:pic>
        <p:nvPicPr>
          <p:cNvPr id="6" name="Picture 5"/>
          <p:cNvPicPr>
            <a:picLocks noChangeAspect="1"/>
          </p:cNvPicPr>
          <p:nvPr/>
        </p:nvPicPr>
        <p:blipFill>
          <a:blip r:embed="rId3"/>
          <a:stretch>
            <a:fillRect/>
          </a:stretch>
        </p:blipFill>
        <p:spPr>
          <a:xfrm>
            <a:off x="341925" y="1183585"/>
            <a:ext cx="5258998" cy="482710"/>
          </a:xfrm>
          <a:prstGeom prst="rect">
            <a:avLst/>
          </a:prstGeom>
        </p:spPr>
      </p:pic>
    </p:spTree>
    <p:extLst>
      <p:ext uri="{BB962C8B-B14F-4D97-AF65-F5344CB8AC3E}">
        <p14:creationId xmlns:p14="http://schemas.microsoft.com/office/powerpoint/2010/main" val="3047418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41</a:t>
            </a:fld>
            <a:endParaRPr lang="en-US" dirty="0"/>
          </a:p>
        </p:txBody>
      </p:sp>
      <p:sp>
        <p:nvSpPr>
          <p:cNvPr id="3" name="Content Placeholder 2"/>
          <p:cNvSpPr>
            <a:spLocks noGrp="1"/>
          </p:cNvSpPr>
          <p:nvPr>
            <p:ph idx="1"/>
          </p:nvPr>
        </p:nvSpPr>
        <p:spPr/>
        <p:txBody>
          <a:bodyPr>
            <a:normAutofit/>
          </a:bodyPr>
          <a:lstStyle/>
          <a:p>
            <a:r>
              <a:rPr lang="en-US" dirty="0"/>
              <a:t>Design and Requirements</a:t>
            </a:r>
          </a:p>
          <a:p>
            <a:pPr lvl="1"/>
            <a:r>
              <a:rPr lang="en-US" dirty="0"/>
              <a:t>Design to both positive (use cases) and negative (misuse cases) requirements.</a:t>
            </a:r>
          </a:p>
          <a:p>
            <a:pPr lvl="1"/>
            <a:r>
              <a:rPr lang="en-US" dirty="0"/>
              <a:t>Model threats early in the process, and build security into the overall software design.</a:t>
            </a:r>
          </a:p>
          <a:p>
            <a:r>
              <a:rPr lang="en-US" dirty="0"/>
              <a:t>Development Processes</a:t>
            </a:r>
          </a:p>
          <a:p>
            <a:pPr lvl="1"/>
            <a:r>
              <a:rPr lang="en-US" dirty="0"/>
              <a:t>Plan and develop applications in alternating passes—thinking like a builder, then a breaker.</a:t>
            </a:r>
          </a:p>
          <a:p>
            <a:pPr lvl="1"/>
            <a:r>
              <a:rPr lang="en-US" dirty="0"/>
              <a:t>Employ building and breaking tasks throughout the entire software development lifecycle.</a:t>
            </a:r>
          </a:p>
          <a:p>
            <a:pPr lvl="1"/>
            <a:r>
              <a:rPr lang="en-US" dirty="0"/>
              <a:t>Leverage skilled breakers (as your budget allows) to help you identify where to improve.</a:t>
            </a:r>
          </a:p>
          <a:p>
            <a:r>
              <a:rPr lang="en-US" dirty="0"/>
              <a:t>Updates and Maintenance</a:t>
            </a:r>
          </a:p>
          <a:p>
            <a:pPr lvl="1"/>
            <a:r>
              <a:rPr lang="en-US" dirty="0"/>
              <a:t>Have processes in place to periodically assess the current situation as an attacker would.</a:t>
            </a:r>
          </a:p>
          <a:p>
            <a:pPr lvl="1"/>
            <a:r>
              <a:rPr lang="en-US" dirty="0"/>
              <a:t>Make necessary corrections based on what you discover.</a:t>
            </a:r>
          </a:p>
          <a:p>
            <a:r>
              <a:rPr lang="en-US" dirty="0"/>
              <a:t>Skills Development</a:t>
            </a:r>
          </a:p>
          <a:p>
            <a:pPr lvl="1"/>
            <a:r>
              <a:rPr lang="en-US" dirty="0"/>
              <a:t>Learn to recognize common patterns an attacker might use.</a:t>
            </a:r>
          </a:p>
          <a:p>
            <a:pPr lvl="1"/>
            <a:r>
              <a:rPr lang="en-US" dirty="0"/>
              <a:t>Subscribe to information sources that will keep you up-to-date on trending attack patterns.</a:t>
            </a:r>
          </a:p>
        </p:txBody>
      </p:sp>
      <p:sp>
        <p:nvSpPr>
          <p:cNvPr id="4" name="Title 3"/>
          <p:cNvSpPr>
            <a:spLocks noGrp="1"/>
          </p:cNvSpPr>
          <p:nvPr>
            <p:ph type="title"/>
          </p:nvPr>
        </p:nvSpPr>
        <p:spPr/>
        <p:txBody>
          <a:bodyPr/>
          <a:lstStyle/>
          <a:p>
            <a:r>
              <a:rPr lang="en-US" dirty="0"/>
              <a:t>Use a Breaker Mindset</a:t>
            </a:r>
          </a:p>
        </p:txBody>
      </p:sp>
      <p:pic>
        <p:nvPicPr>
          <p:cNvPr id="7" name="Picture 2" descr="Image result for checklist png">
            <a:extLst>
              <a:ext uri="{FF2B5EF4-FFF2-40B4-BE49-F238E27FC236}">
                <a16:creationId xmlns:a16="http://schemas.microsoft.com/office/drawing/2014/main" id="{05112FC4-BCE2-475A-A4E2-35041A585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87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42</a:t>
            </a:fld>
            <a:endParaRPr lang="en-US" dirty="0"/>
          </a:p>
        </p:txBody>
      </p:sp>
      <p:sp>
        <p:nvSpPr>
          <p:cNvPr id="3" name="Content Placeholder 2"/>
          <p:cNvSpPr>
            <a:spLocks noGrp="1"/>
          </p:cNvSpPr>
          <p:nvPr>
            <p:ph idx="1"/>
          </p:nvPr>
        </p:nvSpPr>
        <p:spPr/>
        <p:txBody>
          <a:bodyPr/>
          <a:lstStyle/>
          <a:p>
            <a:r>
              <a:rPr lang="en-US" dirty="0"/>
              <a:t>You are developing a Python application that will provide access to a database that contains confidential company information.</a:t>
            </a:r>
          </a:p>
          <a:p>
            <a:r>
              <a:rPr lang="en-US" dirty="0"/>
              <a:t>Users:</a:t>
            </a:r>
          </a:p>
          <a:p>
            <a:pPr lvl="1"/>
            <a:r>
              <a:rPr lang="en-US" dirty="0"/>
              <a:t>Will have to log in to the application to gain access to the database.</a:t>
            </a:r>
          </a:p>
          <a:p>
            <a:pPr lvl="1"/>
            <a:r>
              <a:rPr lang="en-US" dirty="0"/>
              <a:t>Will be provided with a user account and an initial password that they will have to change when they log in for the first time.</a:t>
            </a:r>
          </a:p>
          <a:p>
            <a:r>
              <a:rPr lang="en-US" dirty="0"/>
              <a:t>You will start building out the authentication functionality by developing a ValidateStrongPassword function that will check the password the user provides to ensure that it meets the password policy requirements (required length, acceptable characters, and so forth).</a:t>
            </a:r>
          </a:p>
        </p:txBody>
      </p:sp>
      <p:sp>
        <p:nvSpPr>
          <p:cNvPr id="4" name="Title 3"/>
          <p:cNvSpPr>
            <a:spLocks noGrp="1"/>
          </p:cNvSpPr>
          <p:nvPr>
            <p:ph type="title"/>
          </p:nvPr>
        </p:nvSpPr>
        <p:spPr/>
        <p:txBody>
          <a:bodyPr/>
          <a:lstStyle/>
          <a:p>
            <a:r>
              <a:rPr lang="en-US" dirty="0"/>
              <a:t>Activity: Identifying Vulnerabilities in an Application</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6"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32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43</a:t>
            </a:fld>
            <a:endParaRPr lang="en-US" dirty="0"/>
          </a:p>
        </p:txBody>
      </p:sp>
      <p:sp>
        <p:nvSpPr>
          <p:cNvPr id="3" name="Content Placeholder 2"/>
          <p:cNvSpPr>
            <a:spLocks noGrp="1"/>
          </p:cNvSpPr>
          <p:nvPr>
            <p:ph idx="1"/>
          </p:nvPr>
        </p:nvSpPr>
        <p:spPr/>
        <p:txBody>
          <a:bodyPr>
            <a:normAutofit/>
          </a:bodyPr>
          <a:lstStyle/>
          <a:p>
            <a:r>
              <a:rPr lang="en-US" dirty="0"/>
              <a:t>You've completed the ValidateStrongPassword function.</a:t>
            </a:r>
          </a:p>
          <a:p>
            <a:r>
              <a:rPr lang="en-US" dirty="0"/>
              <a:t>You'll need to store the password somewhere for comparison when the user logs in.</a:t>
            </a:r>
          </a:p>
          <a:p>
            <a:r>
              <a:rPr lang="en-US" dirty="0"/>
              <a:t>To protect the password, you will generate a message digest value and save the digest instead of saving the actual password.</a:t>
            </a:r>
          </a:p>
          <a:p>
            <a:r>
              <a:rPr lang="en-US" dirty="0"/>
              <a:t>Each time the user logs in, you will generate a message digest value based on the user-entered password and compare it to the digest value you previously saved.</a:t>
            </a:r>
          </a:p>
          <a:p>
            <a:r>
              <a:rPr lang="en-US" dirty="0"/>
              <a:t>If the two digest values match, then presumably the passwords match.</a:t>
            </a:r>
          </a:p>
          <a:p>
            <a:r>
              <a:rPr lang="en-US" dirty="0"/>
              <a:t>In this activity, you'll run a little experiment to see how the hash can be cracked.</a:t>
            </a:r>
          </a:p>
          <a:p>
            <a:r>
              <a:rPr lang="en-US" dirty="0"/>
              <a:t>Later, you will add some code to protect the hash from being easily cracked.</a:t>
            </a:r>
          </a:p>
        </p:txBody>
      </p:sp>
      <p:sp>
        <p:nvSpPr>
          <p:cNvPr id="4" name="Title 3"/>
          <p:cNvSpPr>
            <a:spLocks noGrp="1"/>
          </p:cNvSpPr>
          <p:nvPr>
            <p:ph type="title"/>
          </p:nvPr>
        </p:nvSpPr>
        <p:spPr/>
        <p:txBody>
          <a:bodyPr/>
          <a:lstStyle/>
          <a:p>
            <a:r>
              <a:rPr lang="en-US" dirty="0"/>
              <a:t>Activity: Cracking a Password Hash</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6"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753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44</a:t>
            </a:fld>
            <a:endParaRPr lang="en-US" dirty="0"/>
          </a:p>
        </p:txBody>
      </p:sp>
      <p:sp>
        <p:nvSpPr>
          <p:cNvPr id="3" name="Content Placeholder 2"/>
          <p:cNvSpPr>
            <a:spLocks noGrp="1"/>
          </p:cNvSpPr>
          <p:nvPr>
            <p:ph idx="1"/>
          </p:nvPr>
        </p:nvSpPr>
        <p:spPr/>
        <p:txBody>
          <a:bodyPr/>
          <a:lstStyle/>
          <a:p>
            <a:r>
              <a:rPr lang="en-US" dirty="0"/>
              <a:t>A password hash can be broken through a lookup table, if the attacker:</a:t>
            </a:r>
          </a:p>
          <a:p>
            <a:pPr lvl="1"/>
            <a:r>
              <a:rPr lang="en-US" dirty="0"/>
              <a:t>Knows which encryption algorithm was used</a:t>
            </a:r>
          </a:p>
          <a:p>
            <a:pPr lvl="1"/>
            <a:r>
              <a:rPr lang="en-US" dirty="0"/>
              <a:t>Knows the password rules</a:t>
            </a:r>
          </a:p>
          <a:p>
            <a:pPr lvl="1"/>
            <a:r>
              <a:rPr lang="en-US" dirty="0"/>
              <a:t>Has enough time and processing power to generate a table</a:t>
            </a:r>
          </a:p>
          <a:p>
            <a:r>
              <a:rPr lang="en-US" dirty="0"/>
              <a:t>In this activity, you will add a salt to provide further protection to the password hash.</a:t>
            </a:r>
          </a:p>
        </p:txBody>
      </p:sp>
      <p:sp>
        <p:nvSpPr>
          <p:cNvPr id="4" name="Title 3"/>
          <p:cNvSpPr>
            <a:spLocks noGrp="1"/>
          </p:cNvSpPr>
          <p:nvPr>
            <p:ph type="title"/>
          </p:nvPr>
        </p:nvSpPr>
        <p:spPr/>
        <p:txBody>
          <a:bodyPr/>
          <a:lstStyle/>
          <a:p>
            <a:r>
              <a:rPr lang="en-US" dirty="0"/>
              <a:t>Activity: Fixing a Password Hash Vulnerability</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6"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16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14D7FF-8F58-4B13-BC55-D95A7671DE8A}"/>
              </a:ext>
            </a:extLst>
          </p:cNvPr>
          <p:cNvSpPr>
            <a:spLocks noGrp="1"/>
          </p:cNvSpPr>
          <p:nvPr>
            <p:ph type="sldNum" sz="quarter" idx="12"/>
          </p:nvPr>
        </p:nvSpPr>
        <p:spPr/>
        <p:txBody>
          <a:bodyPr/>
          <a:lstStyle/>
          <a:p>
            <a:fld id="{A8160BDD-7155-D744-B749-9730458604AD}" type="slidenum">
              <a:rPr lang="en-US" smtClean="0"/>
              <a:pPr/>
              <a:t>45</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3F429CFC-2A5C-4E2B-BFDF-9E0285CB3768}"/>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6C9C0890-882C-400A-B3B5-5071DA08D442}"/>
              </a:ext>
            </a:extLst>
          </p:cNvPr>
          <p:cNvSpPr>
            <a:spLocks noGrp="1"/>
          </p:cNvSpPr>
          <p:nvPr>
            <p:ph type="body" sz="quarter" idx="14"/>
          </p:nvPr>
        </p:nvSpPr>
        <p:spPr/>
        <p:txBody>
          <a:bodyPr/>
          <a:lstStyle/>
          <a:p>
            <a:r>
              <a:rPr lang="en-US" dirty="0"/>
              <a:t>Gather Intelligence on Vulnerabilities and Exploits</a:t>
            </a:r>
          </a:p>
          <a:p>
            <a:endParaRPr lang="en-US" dirty="0"/>
          </a:p>
        </p:txBody>
      </p:sp>
    </p:spTree>
    <p:extLst>
      <p:ext uri="{BB962C8B-B14F-4D97-AF65-F5344CB8AC3E}">
        <p14:creationId xmlns:p14="http://schemas.microsoft.com/office/powerpoint/2010/main" val="3436176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46</a:t>
            </a:fld>
            <a:endParaRPr lang="en-US" dirty="0"/>
          </a:p>
        </p:txBody>
      </p:sp>
      <p:sp>
        <p:nvSpPr>
          <p:cNvPr id="4" name="Title 3"/>
          <p:cNvSpPr>
            <a:spLocks noGrp="1"/>
          </p:cNvSpPr>
          <p:nvPr>
            <p:ph type="title"/>
          </p:nvPr>
        </p:nvSpPr>
        <p:spPr/>
        <p:txBody>
          <a:bodyPr/>
          <a:lstStyle/>
          <a:p>
            <a:r>
              <a:rPr lang="en-US" dirty="0"/>
              <a:t>Vulnerability Intelligence</a:t>
            </a:r>
          </a:p>
        </p:txBody>
      </p:sp>
      <p:sp>
        <p:nvSpPr>
          <p:cNvPr id="3" name="Content Placeholder 2"/>
          <p:cNvSpPr>
            <a:spLocks noGrp="1"/>
          </p:cNvSpPr>
          <p:nvPr>
            <p:ph idx="1"/>
          </p:nvPr>
        </p:nvSpPr>
        <p:spPr/>
        <p:txBody>
          <a:bodyPr/>
          <a:lstStyle/>
          <a:p>
            <a:r>
              <a:rPr lang="en-US" dirty="0"/>
              <a:t>Information sources regarding vulnerabilities that may affect your software projects:</a:t>
            </a:r>
          </a:p>
          <a:p>
            <a:pPr lvl="1"/>
            <a:r>
              <a:rPr lang="en-US" dirty="0"/>
              <a:t>Are typically free to use</a:t>
            </a:r>
          </a:p>
          <a:p>
            <a:pPr lvl="1"/>
            <a:r>
              <a:rPr lang="en-US" dirty="0"/>
              <a:t>May notify you through subscription (RSS newsfeeds or email lists, for example)</a:t>
            </a:r>
          </a:p>
          <a:p>
            <a:r>
              <a:rPr lang="en-US" dirty="0"/>
              <a:t>Make sure you monitor information sources for all software your projects use:</a:t>
            </a:r>
          </a:p>
          <a:p>
            <a:pPr lvl="1"/>
            <a:r>
              <a:rPr lang="en-US" dirty="0"/>
              <a:t>Platforms</a:t>
            </a:r>
          </a:p>
          <a:p>
            <a:pPr lvl="1"/>
            <a:r>
              <a:rPr lang="en-US" dirty="0"/>
              <a:t>Modules compiled into applications</a:t>
            </a:r>
          </a:p>
          <a:p>
            <a:pPr lvl="1"/>
            <a:r>
              <a:rPr lang="en-US" dirty="0"/>
              <a:t>Modules external to application, but that run in same process space</a:t>
            </a:r>
          </a:p>
          <a:p>
            <a:pPr lvl="1"/>
            <a:r>
              <a:rPr lang="en-US" dirty="0"/>
              <a:t>Local external APIs your application calls</a:t>
            </a:r>
          </a:p>
          <a:p>
            <a:pPr lvl="1"/>
            <a:r>
              <a:rPr lang="en-US" dirty="0"/>
              <a:t>Web and cloud services your application calls</a:t>
            </a:r>
          </a:p>
        </p:txBody>
      </p:sp>
    </p:spTree>
    <p:extLst>
      <p:ext uri="{BB962C8B-B14F-4D97-AF65-F5344CB8AC3E}">
        <p14:creationId xmlns:p14="http://schemas.microsoft.com/office/powerpoint/2010/main" val="946230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47</a:t>
            </a:fld>
            <a:endParaRPr lang="en-US" dirty="0"/>
          </a:p>
        </p:txBody>
      </p:sp>
      <p:sp>
        <p:nvSpPr>
          <p:cNvPr id="3" name="Content Placeholder 2"/>
          <p:cNvSpPr>
            <a:spLocks noGrp="1"/>
          </p:cNvSpPr>
          <p:nvPr>
            <p:ph idx="1"/>
          </p:nvPr>
        </p:nvSpPr>
        <p:spPr/>
        <p:txBody>
          <a:bodyPr/>
          <a:lstStyle/>
          <a:p>
            <a:r>
              <a:rPr lang="en-US" dirty="0"/>
              <a:t>Actual procedures, code, or executables that take advantage of vulnerabilities.</a:t>
            </a:r>
          </a:p>
          <a:p>
            <a:r>
              <a:rPr lang="en-US" dirty="0"/>
              <a:t>May drive some of the tests you perform on your software projects.</a:t>
            </a:r>
          </a:p>
          <a:p>
            <a:r>
              <a:rPr lang="en-US" dirty="0"/>
              <a:t>May be illegal or dangerous to experiment with in some situations. (Be careful!)</a:t>
            </a:r>
          </a:p>
          <a:p>
            <a:r>
              <a:rPr lang="en-US" dirty="0"/>
              <a:t>Should be experimented with in a controlled environment.</a:t>
            </a:r>
          </a:p>
          <a:p>
            <a:r>
              <a:rPr lang="en-US" dirty="0"/>
              <a:t>May be obtained through various sources on the web. </a:t>
            </a:r>
          </a:p>
          <a:p>
            <a:pPr lvl="1"/>
            <a:r>
              <a:rPr lang="en-US" dirty="0"/>
              <a:t>Examples:</a:t>
            </a:r>
          </a:p>
          <a:p>
            <a:pPr lvl="2"/>
            <a:r>
              <a:rPr lang="en-US" dirty="0"/>
              <a:t>Offensive Security database </a:t>
            </a:r>
            <a:r>
              <a:rPr lang="en-US" dirty="0">
                <a:hlinkClick r:id="rId2"/>
              </a:rPr>
              <a:t>https://www.exploit-db.com</a:t>
            </a:r>
            <a:endParaRPr lang="en-US" dirty="0"/>
          </a:p>
          <a:p>
            <a:pPr lvl="2"/>
            <a:r>
              <a:rPr lang="en-US" dirty="0"/>
              <a:t>Common Exploits at </a:t>
            </a:r>
            <a:r>
              <a:rPr lang="en-US" dirty="0">
                <a:hlinkClick r:id="rId3"/>
              </a:rPr>
              <a:t>https://www.commonexploits.com</a:t>
            </a:r>
            <a:endParaRPr lang="en-US" dirty="0"/>
          </a:p>
          <a:p>
            <a:pPr lvl="2"/>
            <a:endParaRPr lang="en-US" dirty="0"/>
          </a:p>
        </p:txBody>
      </p:sp>
      <p:sp>
        <p:nvSpPr>
          <p:cNvPr id="4" name="Title 3"/>
          <p:cNvSpPr>
            <a:spLocks noGrp="1"/>
          </p:cNvSpPr>
          <p:nvPr>
            <p:ph type="title"/>
          </p:nvPr>
        </p:nvSpPr>
        <p:spPr/>
        <p:txBody>
          <a:bodyPr/>
          <a:lstStyle/>
          <a:p>
            <a:r>
              <a:rPr lang="en-US" dirty="0"/>
              <a:t>Exploits</a:t>
            </a:r>
          </a:p>
        </p:txBody>
      </p:sp>
      <p:pic>
        <p:nvPicPr>
          <p:cNvPr id="2050" name="Picture 2" descr="Image result for exploi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686900"/>
            <a:ext cx="2213466" cy="264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394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48</a:t>
            </a:fld>
            <a:endParaRPr lang="en-US" dirty="0"/>
          </a:p>
        </p:txBody>
      </p:sp>
      <p:sp>
        <p:nvSpPr>
          <p:cNvPr id="3" name="Content Placeholder 2"/>
          <p:cNvSpPr>
            <a:spLocks noGrp="1"/>
          </p:cNvSpPr>
          <p:nvPr>
            <p:ph idx="1"/>
          </p:nvPr>
        </p:nvSpPr>
        <p:spPr>
          <a:xfrm>
            <a:off x="341925" y="1295400"/>
            <a:ext cx="8258843" cy="4920960"/>
          </a:xfrm>
        </p:spPr>
        <p:txBody>
          <a:bodyPr>
            <a:normAutofit lnSpcReduction="10000"/>
          </a:bodyPr>
          <a:lstStyle/>
          <a:p>
            <a:r>
              <a:rPr lang="en-US" dirty="0"/>
              <a:t>Vulnerabilities databases</a:t>
            </a:r>
          </a:p>
          <a:p>
            <a:pPr lvl="1"/>
            <a:r>
              <a:rPr lang="en-US" dirty="0"/>
              <a:t>Published by various government and commercial organizations</a:t>
            </a:r>
          </a:p>
          <a:p>
            <a:pPr lvl="1"/>
            <a:r>
              <a:rPr lang="en-US" dirty="0"/>
              <a:t>Do not always contain the latest information, but are generally:</a:t>
            </a:r>
          </a:p>
          <a:p>
            <a:pPr lvl="2"/>
            <a:r>
              <a:rPr lang="en-US" dirty="0"/>
              <a:t>Comprehensive</a:t>
            </a:r>
          </a:p>
          <a:p>
            <a:pPr lvl="2"/>
            <a:r>
              <a:rPr lang="en-US" dirty="0"/>
              <a:t>Include search capabilities</a:t>
            </a:r>
          </a:p>
          <a:p>
            <a:pPr lvl="2"/>
            <a:r>
              <a:rPr lang="en-US" dirty="0"/>
              <a:t>Can be searched automatically by development automation scripts</a:t>
            </a:r>
          </a:p>
          <a:p>
            <a:r>
              <a:rPr lang="en-US" dirty="0"/>
              <a:t>National Vulnerability Database</a:t>
            </a:r>
          </a:p>
          <a:p>
            <a:pPr lvl="1"/>
            <a:r>
              <a:rPr lang="en-US" dirty="0">
                <a:hlinkClick r:id="rId2"/>
              </a:rPr>
              <a:t>https://nvd.nist.gov</a:t>
            </a:r>
            <a:endParaRPr lang="en-US" dirty="0"/>
          </a:p>
          <a:p>
            <a:pPr lvl="1"/>
            <a:r>
              <a:rPr lang="en-US" dirty="0"/>
              <a:t>The U.S. government's repository of vulnerability management data. </a:t>
            </a:r>
          </a:p>
          <a:p>
            <a:pPr lvl="1"/>
            <a:r>
              <a:rPr lang="en-US" dirty="0"/>
              <a:t>Maintained in the machine-readable format specified by the Security Content Automation Protocol (SCAP).</a:t>
            </a:r>
          </a:p>
          <a:p>
            <a:pPr lvl="1"/>
            <a:r>
              <a:rPr lang="en-US" dirty="0"/>
              <a:t>Includes databases of security checklists, security-related </a:t>
            </a:r>
            <a:br>
              <a:rPr lang="en-US" dirty="0"/>
            </a:br>
            <a:r>
              <a:rPr lang="en-US" dirty="0"/>
              <a:t>software defects, misconfigurations, product names, and </a:t>
            </a:r>
            <a:br>
              <a:rPr lang="en-US" dirty="0"/>
            </a:br>
            <a:r>
              <a:rPr lang="en-US" dirty="0"/>
              <a:t>impact metrics.</a:t>
            </a:r>
          </a:p>
          <a:p>
            <a:r>
              <a:rPr lang="en-US" dirty="0"/>
              <a:t>Offensive Security’s Exploit Database</a:t>
            </a:r>
          </a:p>
          <a:p>
            <a:pPr lvl="1"/>
            <a:r>
              <a:rPr lang="en-US" dirty="0">
                <a:hlinkClick r:id="rId3"/>
              </a:rPr>
              <a:t>https://www.exploit-db.com/</a:t>
            </a:r>
            <a:endParaRPr lang="en-US" dirty="0"/>
          </a:p>
          <a:p>
            <a:pPr lvl="1"/>
            <a:r>
              <a:rPr lang="en-US" dirty="0"/>
              <a:t>A searchable archive of exploits and vulnerable software, </a:t>
            </a:r>
            <a:br>
              <a:rPr lang="en-US" dirty="0"/>
            </a:br>
            <a:r>
              <a:rPr lang="en-US" dirty="0"/>
              <a:t>supplied in the standard CVE format. </a:t>
            </a:r>
          </a:p>
        </p:txBody>
      </p:sp>
      <p:sp>
        <p:nvSpPr>
          <p:cNvPr id="4" name="Title 3"/>
          <p:cNvSpPr>
            <a:spLocks noGrp="1"/>
          </p:cNvSpPr>
          <p:nvPr>
            <p:ph type="title"/>
          </p:nvPr>
        </p:nvSpPr>
        <p:spPr/>
        <p:txBody>
          <a:bodyPr/>
          <a:lstStyle/>
          <a:p>
            <a:r>
              <a:rPr lang="en-US" dirty="0"/>
              <a:t>Search Vulnerabilities Database</a:t>
            </a:r>
          </a:p>
        </p:txBody>
      </p:sp>
      <p:pic>
        <p:nvPicPr>
          <p:cNvPr id="3076" name="Picture 4" descr="Image result for databas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866" y="1167364"/>
            <a:ext cx="2333318" cy="25766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alware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4356" y="1907255"/>
            <a:ext cx="1548525" cy="1421000"/>
          </a:xfrm>
          <a:prstGeom prst="rect">
            <a:avLst/>
          </a:prstGeom>
          <a:noFill/>
          <a:effectLst>
            <a:glow rad="165100">
              <a:schemeClr val="bg1">
                <a:alpha val="41000"/>
              </a:schemeClr>
            </a:glow>
          </a:effectLst>
          <a:extLst>
            <a:ext uri="{909E8E84-426E-40DD-AFC4-6F175D3DCCD1}">
              <a14:hiddenFill xmlns:a14="http://schemas.microsoft.com/office/drawing/2010/main">
                <a:solidFill>
                  <a:srgbClr val="FFFFFF"/>
                </a:solidFill>
              </a14:hiddenFill>
            </a:ext>
          </a:extLst>
        </p:spPr>
      </p:pic>
      <p:pic>
        <p:nvPicPr>
          <p:cNvPr id="9" name="Picture 2" descr="Image result for checklist png">
            <a:extLst>
              <a:ext uri="{FF2B5EF4-FFF2-40B4-BE49-F238E27FC236}">
                <a16:creationId xmlns:a16="http://schemas.microsoft.com/office/drawing/2014/main" id="{2C6A76D2-AC8B-47BA-81CC-83DCED80BC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8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49</a:t>
            </a:fld>
            <a:endParaRPr lang="en-US" dirty="0"/>
          </a:p>
        </p:txBody>
      </p:sp>
      <p:sp>
        <p:nvSpPr>
          <p:cNvPr id="3" name="Content Placeholder 2"/>
          <p:cNvSpPr>
            <a:spLocks noGrp="1"/>
          </p:cNvSpPr>
          <p:nvPr>
            <p:ph idx="1"/>
          </p:nvPr>
        </p:nvSpPr>
        <p:spPr/>
        <p:txBody>
          <a:bodyPr>
            <a:normAutofit lnSpcReduction="10000"/>
          </a:bodyPr>
          <a:lstStyle/>
          <a:p>
            <a:r>
              <a:rPr lang="en-US" dirty="0"/>
              <a:t>Command Attack Pattern Enumeration and Classification (CAPEC)</a:t>
            </a:r>
          </a:p>
          <a:p>
            <a:pPr lvl="1"/>
            <a:r>
              <a:rPr lang="en-US" dirty="0">
                <a:hlinkClick r:id="rId2"/>
              </a:rPr>
              <a:t>https://capec.mitre.org</a:t>
            </a:r>
            <a:endParaRPr lang="en-US" dirty="0"/>
          </a:p>
          <a:p>
            <a:pPr lvl="1"/>
            <a:r>
              <a:rPr lang="en-US" dirty="0"/>
              <a:t>Maintained by MITRE Corporation.</a:t>
            </a:r>
          </a:p>
          <a:p>
            <a:pPr lvl="1"/>
            <a:r>
              <a:rPr lang="en-US" dirty="0"/>
              <a:t>A list of common attack patterns.</a:t>
            </a:r>
          </a:p>
          <a:p>
            <a:r>
              <a:rPr lang="en-US" dirty="0"/>
              <a:t>OWASP Top 10</a:t>
            </a:r>
          </a:p>
          <a:p>
            <a:pPr lvl="1"/>
            <a:r>
              <a:rPr lang="en-US" dirty="0">
                <a:hlinkClick r:id="rId3"/>
              </a:rPr>
              <a:t>https://www.owasp.org/index.php/Category:OWASP_Top_Ten_Project</a:t>
            </a:r>
            <a:endParaRPr lang="en-US" dirty="0"/>
          </a:p>
          <a:p>
            <a:pPr lvl="1"/>
            <a:r>
              <a:rPr lang="en-US" dirty="0"/>
              <a:t>Maintained by Open Web Application Security Project (OWASP).</a:t>
            </a:r>
          </a:p>
          <a:p>
            <a:pPr lvl="1"/>
            <a:r>
              <a:rPr lang="en-US" dirty="0"/>
              <a:t>A list of common threats and strategies for countering them.</a:t>
            </a:r>
          </a:p>
          <a:p>
            <a:pPr lvl="1"/>
            <a:r>
              <a:rPr lang="en-US" dirty="0"/>
              <a:t>OWASP provides many other resources.</a:t>
            </a:r>
          </a:p>
          <a:p>
            <a:r>
              <a:rPr lang="en-US" dirty="0"/>
              <a:t>CWE/SANS Top 25 Most Dangerous Software Errors</a:t>
            </a:r>
          </a:p>
          <a:p>
            <a:pPr lvl="1"/>
            <a:r>
              <a:rPr lang="en-US" dirty="0">
                <a:hlinkClick r:id="rId4"/>
              </a:rPr>
              <a:t>https://cwe.mitre.org/top25</a:t>
            </a:r>
            <a:endParaRPr lang="en-US" dirty="0"/>
          </a:p>
          <a:p>
            <a:pPr lvl="1"/>
            <a:r>
              <a:rPr lang="en-US" dirty="0"/>
              <a:t>Maintained by the SANS Institute, working with MITRE and other organizations.</a:t>
            </a:r>
          </a:p>
          <a:p>
            <a:pPr lvl="1"/>
            <a:r>
              <a:rPr lang="en-US" dirty="0"/>
              <a:t>A list of the most widespread and critical software errors that can lead to serious vulnerabilities in software.</a:t>
            </a:r>
          </a:p>
          <a:p>
            <a:pPr lvl="1"/>
            <a:r>
              <a:rPr lang="en-US" dirty="0"/>
              <a:t>Overlaps the OWASP Top 10, and the CWE website provides a comparison </a:t>
            </a:r>
            <a:br>
              <a:rPr lang="en-US" dirty="0"/>
            </a:br>
            <a:r>
              <a:rPr lang="en-US" dirty="0"/>
              <a:t>to the OWASP Top 10. </a:t>
            </a:r>
          </a:p>
          <a:p>
            <a:pPr lvl="1"/>
            <a:r>
              <a:rPr lang="en-US" dirty="0"/>
              <a:t>While OWASP focuses on web and mobile apps, CWE/SANS tends </a:t>
            </a:r>
            <a:br>
              <a:rPr lang="en-US" dirty="0"/>
            </a:br>
            <a:r>
              <a:rPr lang="en-US" dirty="0"/>
              <a:t>to cover all types of software, include desktop applications.</a:t>
            </a:r>
          </a:p>
        </p:txBody>
      </p:sp>
      <p:sp>
        <p:nvSpPr>
          <p:cNvPr id="4" name="Title 3"/>
          <p:cNvSpPr>
            <a:spLocks noGrp="1"/>
          </p:cNvSpPr>
          <p:nvPr>
            <p:ph type="title"/>
          </p:nvPr>
        </p:nvSpPr>
        <p:spPr/>
        <p:txBody>
          <a:bodyPr/>
          <a:lstStyle/>
          <a:p>
            <a:r>
              <a:rPr lang="en-US" dirty="0"/>
              <a:t>Identify Common Vulnerabilities and Threat Patterns</a:t>
            </a:r>
          </a:p>
        </p:txBody>
      </p:sp>
      <p:pic>
        <p:nvPicPr>
          <p:cNvPr id="7" name="Picture 2" descr="Image result for checklist png">
            <a:extLst>
              <a:ext uri="{FF2B5EF4-FFF2-40B4-BE49-F238E27FC236}">
                <a16:creationId xmlns:a16="http://schemas.microsoft.com/office/drawing/2014/main" id="{8AADBD45-87FC-4551-8A2E-A51567EF9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780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Standards and Compliance Requirements</a:t>
            </a:r>
          </a:p>
        </p:txBody>
      </p:sp>
      <p:sp>
        <p:nvSpPr>
          <p:cNvPr id="7" name="Content Placeholder 6"/>
          <p:cNvSpPr>
            <a:spLocks noGrp="1"/>
          </p:cNvSpPr>
          <p:nvPr>
            <p:ph idx="1"/>
          </p:nvPr>
        </p:nvSpPr>
        <p:spPr/>
        <p:txBody>
          <a:bodyPr/>
          <a:lstStyle/>
          <a:p>
            <a:pPr marL="228600" indent="-228600">
              <a:buClr>
                <a:srgbClr val="009DDC"/>
              </a:buClr>
              <a:buFont typeface="Wingdings" pitchFamily="2" charset="2"/>
              <a:buChar char="§"/>
            </a:pPr>
            <a:r>
              <a:rPr lang="en-US" sz="1600" b="1" dirty="0"/>
              <a:t>Government Regulations</a:t>
            </a:r>
          </a:p>
          <a:p>
            <a:pPr marL="685800" lvl="1" indent="-228600">
              <a:buClr>
                <a:srgbClr val="009DDC"/>
              </a:buClr>
              <a:buFont typeface="Wingdings" pitchFamily="2" charset="2"/>
              <a:buChar char="§"/>
            </a:pPr>
            <a:r>
              <a:rPr lang="en-US" sz="1400" dirty="0"/>
              <a:t>Health Insurance Portability and Accountability Act (HIPAA)</a:t>
            </a:r>
          </a:p>
          <a:p>
            <a:pPr marL="685800" lvl="1" indent="-228600">
              <a:buClr>
                <a:srgbClr val="009DDC"/>
              </a:buClr>
              <a:buFont typeface="Wingdings" pitchFamily="2" charset="2"/>
              <a:buChar char="§"/>
            </a:pPr>
            <a:r>
              <a:rPr lang="en-US" sz="1400" dirty="0"/>
              <a:t>Federal Information Security Management Act (FISMA)</a:t>
            </a:r>
          </a:p>
          <a:p>
            <a:pPr marL="685800" lvl="1" indent="-228600">
              <a:buClr>
                <a:srgbClr val="009DDC"/>
              </a:buClr>
              <a:buFont typeface="Wingdings" pitchFamily="2" charset="2"/>
              <a:buChar char="§"/>
            </a:pPr>
            <a:r>
              <a:rPr lang="en-US" sz="1400" dirty="0"/>
              <a:t>Sarbanes-Oxley Act (SOX)</a:t>
            </a:r>
          </a:p>
          <a:p>
            <a:pPr marL="685800" lvl="1" indent="-228600">
              <a:buClr>
                <a:srgbClr val="009DDC"/>
              </a:buClr>
              <a:buFont typeface="Wingdings" pitchFamily="2" charset="2"/>
              <a:buChar char="§"/>
            </a:pPr>
            <a:r>
              <a:rPr lang="en-US" sz="1400" dirty="0"/>
              <a:t>Gramm-Leach-Bliley Act (GLBA)</a:t>
            </a:r>
          </a:p>
          <a:p>
            <a:pPr marL="685800" lvl="1" indent="-228600">
              <a:buClr>
                <a:srgbClr val="009DDC"/>
              </a:buClr>
              <a:buFont typeface="Wingdings" pitchFamily="2" charset="2"/>
              <a:buChar char="§"/>
            </a:pPr>
            <a:r>
              <a:rPr lang="en-US" sz="1400" dirty="0"/>
              <a:t>New York State Information Security Breach and Notification Act</a:t>
            </a:r>
          </a:p>
          <a:p>
            <a:pPr marL="685800" lvl="1" indent="-228600">
              <a:buClr>
                <a:srgbClr val="009DDC"/>
              </a:buClr>
              <a:buFont typeface="Wingdings" pitchFamily="2" charset="2"/>
              <a:buChar char="§"/>
            </a:pPr>
            <a:r>
              <a:rPr lang="en-US" sz="1400" dirty="0"/>
              <a:t>Federal Financial Institutions Examination Council (FFIEC)</a:t>
            </a:r>
          </a:p>
          <a:p>
            <a:pPr marL="685800" lvl="1" indent="-228600">
              <a:buClr>
                <a:srgbClr val="009DDC"/>
              </a:buClr>
              <a:buFont typeface="Wingdings" pitchFamily="2" charset="2"/>
              <a:buChar char="§"/>
            </a:pPr>
            <a:r>
              <a:rPr lang="en-US" sz="1400" dirty="0"/>
              <a:t>EU General Data Protection Regulation (GDPR)</a:t>
            </a:r>
            <a:br>
              <a:rPr lang="en-US" sz="1400" dirty="0"/>
            </a:br>
            <a:endParaRPr lang="en-US" sz="1400" dirty="0"/>
          </a:p>
          <a:p>
            <a:pPr marL="228600" indent="-228600">
              <a:buClr>
                <a:srgbClr val="009DDC"/>
              </a:buClr>
              <a:buFont typeface="Wingdings" pitchFamily="2" charset="2"/>
              <a:buChar char="§"/>
            </a:pPr>
            <a:r>
              <a:rPr lang="en-US" sz="1600" b="1" dirty="0"/>
              <a:t>Industry Standards</a:t>
            </a:r>
          </a:p>
          <a:p>
            <a:pPr marL="685800" lvl="1" indent="-228600">
              <a:buClr>
                <a:srgbClr val="009DDC"/>
              </a:buClr>
              <a:buFont typeface="Wingdings" pitchFamily="2" charset="2"/>
              <a:buChar char="§"/>
            </a:pPr>
            <a:r>
              <a:rPr lang="en-US" sz="1400" dirty="0"/>
              <a:t>Control Objectives for Information and Related Technology (COBIT)</a:t>
            </a:r>
          </a:p>
          <a:p>
            <a:pPr marL="685800" lvl="1" indent="-228600">
              <a:buClr>
                <a:srgbClr val="009DDC"/>
              </a:buClr>
              <a:buFont typeface="Wingdings" pitchFamily="2" charset="2"/>
              <a:buChar char="§"/>
            </a:pPr>
            <a:r>
              <a:rPr lang="en-US" sz="1400" dirty="0"/>
              <a:t>Information Security Management System (ISMS, a.k.a. ISO/IEC standards)</a:t>
            </a:r>
          </a:p>
          <a:p>
            <a:pPr marL="685800" lvl="1" indent="-228600">
              <a:buClr>
                <a:srgbClr val="009DDC"/>
              </a:buClr>
              <a:buFont typeface="Wingdings" pitchFamily="2" charset="2"/>
              <a:buChar char="§"/>
            </a:pPr>
            <a:r>
              <a:rPr lang="en-US" sz="1400" dirty="0"/>
              <a:t>Information Technology Infrastructure Library (ITIL)</a:t>
            </a:r>
          </a:p>
          <a:p>
            <a:pPr marL="685800" lvl="1" indent="-228600">
              <a:buClr>
                <a:srgbClr val="009DDC"/>
              </a:buClr>
              <a:buFont typeface="Wingdings" pitchFamily="2" charset="2"/>
              <a:buChar char="§"/>
            </a:pPr>
            <a:r>
              <a:rPr lang="en-US" sz="1400" dirty="0"/>
              <a:t>Generally Accepted System Security Principles (GASSP) and Generally Accepted Information Security Principles (GAISP)</a:t>
            </a:r>
          </a:p>
          <a:p>
            <a:pPr marL="685800" lvl="1" indent="-228600">
              <a:buClr>
                <a:srgbClr val="009DDC"/>
              </a:buClr>
              <a:buFont typeface="Wingdings" pitchFamily="2" charset="2"/>
              <a:buChar char="§"/>
            </a:pPr>
            <a:r>
              <a:rPr lang="en-US" sz="1400" dirty="0"/>
              <a:t>Common Criteria for Information Technology Security Evaluation (ISO/IEC 15408) </a:t>
            </a:r>
          </a:p>
          <a:p>
            <a:pPr marL="685800" lvl="1" indent="-228600">
              <a:buClr>
                <a:srgbClr val="009DDC"/>
              </a:buClr>
              <a:buFont typeface="Wingdings" pitchFamily="2" charset="2"/>
              <a:buChar char="§"/>
            </a:pPr>
            <a:r>
              <a:rPr lang="en-US" sz="1400" dirty="0"/>
              <a:t>Sherwood Applied Business Security Architecture (SABSA)</a:t>
            </a:r>
          </a:p>
          <a:p>
            <a:pPr marL="685800" lvl="1" indent="-228600">
              <a:buClr>
                <a:srgbClr val="009DDC"/>
              </a:buClr>
              <a:buFont typeface="Wingdings" pitchFamily="2" charset="2"/>
              <a:buChar char="§"/>
            </a:pPr>
            <a:r>
              <a:rPr lang="en-US" sz="1400" dirty="0"/>
              <a:t>National Institute of Standards and Technology (NIST) SP800</a:t>
            </a:r>
          </a:p>
          <a:p>
            <a:pPr marL="685800" lvl="1" indent="-228600">
              <a:buClr>
                <a:srgbClr val="009DDC"/>
              </a:buClr>
              <a:buFont typeface="Wingdings" pitchFamily="2" charset="2"/>
              <a:buChar char="§"/>
            </a:pPr>
            <a:r>
              <a:rPr lang="en-US" sz="1400" dirty="0"/>
              <a:t>Payment Card Industry Data Security Standard (PCI DSS)</a:t>
            </a:r>
          </a:p>
          <a:p>
            <a:pPr marL="685800" lvl="1" indent="-228600">
              <a:buClr>
                <a:srgbClr val="009DDC"/>
              </a:buClr>
              <a:buFont typeface="Wingdings" pitchFamily="2" charset="2"/>
              <a:buChar char="§"/>
            </a:pPr>
            <a:endParaRPr lang="en-US" sz="1400" dirty="0"/>
          </a:p>
          <a:p>
            <a:pPr marL="0" indent="0">
              <a:buNone/>
            </a:pPr>
            <a:endParaRPr lang="en-US" dirty="0"/>
          </a:p>
        </p:txBody>
      </p:sp>
      <p:sp>
        <p:nvSpPr>
          <p:cNvPr id="2" name="Slide Number Placeholder 1"/>
          <p:cNvSpPr>
            <a:spLocks noGrp="1"/>
          </p:cNvSpPr>
          <p:nvPr>
            <p:ph type="sldNum" sz="quarter" idx="12"/>
          </p:nvPr>
        </p:nvSpPr>
        <p:spPr/>
        <p:txBody>
          <a:bodyPr/>
          <a:lstStyle/>
          <a:p>
            <a:fld id="{A8160BDD-7155-D744-B749-9730458604AD}" type="slidenum">
              <a:rPr lang="en-US" smtClean="0"/>
              <a:pPr/>
              <a:t>5</a:t>
            </a:fld>
            <a:endParaRPr lang="en-US" dirty="0"/>
          </a:p>
        </p:txBody>
      </p:sp>
      <p:pic>
        <p:nvPicPr>
          <p:cNvPr id="2054" name="Picture 6" descr="Image result for government png"/>
          <p:cNvPicPr>
            <a:picLocks noChangeAspect="1" noChangeArrowheads="1"/>
          </p:cNvPicPr>
          <p:nvPr/>
        </p:nvPicPr>
        <p:blipFill rotWithShape="1">
          <a:blip r:embed="rId2">
            <a:extLst>
              <a:ext uri="{28A0092B-C50C-407E-A947-70E740481C1C}">
                <a14:useLocalDpi xmlns:a14="http://schemas.microsoft.com/office/drawing/2010/main" val="0"/>
              </a:ext>
            </a:extLst>
          </a:blip>
          <a:srcRect r="6638"/>
          <a:stretch/>
        </p:blipFill>
        <p:spPr bwMode="auto">
          <a:xfrm>
            <a:off x="5638801" y="1089684"/>
            <a:ext cx="3505200" cy="26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73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50</a:t>
            </a:fld>
            <a:endParaRPr lang="en-US" dirty="0"/>
          </a:p>
        </p:txBody>
      </p:sp>
      <p:sp>
        <p:nvSpPr>
          <p:cNvPr id="3" name="Content Placeholder 2"/>
          <p:cNvSpPr>
            <a:spLocks noGrp="1"/>
          </p:cNvSpPr>
          <p:nvPr>
            <p:ph idx="1"/>
          </p:nvPr>
        </p:nvSpPr>
        <p:spPr/>
        <p:txBody>
          <a:bodyPr>
            <a:normAutofit lnSpcReduction="10000"/>
          </a:bodyPr>
          <a:lstStyle/>
          <a:p>
            <a:r>
              <a:rPr lang="en-US" dirty="0"/>
              <a:t>Security bulletins and advisories</a:t>
            </a:r>
          </a:p>
          <a:p>
            <a:pPr lvl="1"/>
            <a:r>
              <a:rPr lang="en-US" dirty="0"/>
              <a:t>Published by vendors of systems, application runtime environments, frameworks, web browsers, and other platforms and tools you use in your software projects.</a:t>
            </a:r>
          </a:p>
          <a:p>
            <a:pPr lvl="1"/>
            <a:r>
              <a:rPr lang="en-US" dirty="0"/>
              <a:t>Provide the most comprehensive and timely source of vulnerability and exploit information for the technologies they cover.</a:t>
            </a:r>
          </a:p>
          <a:p>
            <a:pPr lvl="1"/>
            <a:r>
              <a:rPr lang="en-US" dirty="0"/>
              <a:t>Examples:</a:t>
            </a:r>
          </a:p>
          <a:p>
            <a:pPr lvl="2"/>
            <a:r>
              <a:rPr lang="en-US" dirty="0"/>
              <a:t>Microsoft Security Bulletins </a:t>
            </a:r>
            <a:br>
              <a:rPr lang="en-US" dirty="0"/>
            </a:br>
            <a:r>
              <a:rPr lang="en-US" dirty="0">
                <a:hlinkClick r:id="rId2"/>
              </a:rPr>
              <a:t>https://technet.microsoft.com/en-us/security/bulletins.aspx</a:t>
            </a:r>
            <a:endParaRPr lang="en-US" dirty="0"/>
          </a:p>
          <a:p>
            <a:pPr lvl="2"/>
            <a:r>
              <a:rPr lang="en-US" dirty="0"/>
              <a:t>Apple Security Updates</a:t>
            </a:r>
            <a:br>
              <a:rPr lang="en-US" dirty="0"/>
            </a:br>
            <a:r>
              <a:rPr lang="en-US" dirty="0">
                <a:hlinkClick r:id="rId3"/>
              </a:rPr>
              <a:t>https://support.apple.com/en-us/HT201222</a:t>
            </a:r>
            <a:endParaRPr lang="en-US" dirty="0"/>
          </a:p>
          <a:p>
            <a:pPr lvl="2"/>
            <a:r>
              <a:rPr lang="en-US" dirty="0"/>
              <a:t>Android Security Bulletins</a:t>
            </a:r>
            <a:br>
              <a:rPr lang="en-US" dirty="0"/>
            </a:br>
            <a:r>
              <a:rPr lang="en-US" dirty="0">
                <a:hlinkClick r:id="rId4"/>
              </a:rPr>
              <a:t>https://source.android.com/security/bulletin/</a:t>
            </a:r>
            <a:endParaRPr lang="en-US" dirty="0"/>
          </a:p>
          <a:p>
            <a:pPr lvl="2"/>
            <a:r>
              <a:rPr lang="en-US" dirty="0"/>
              <a:t>Ubuntu Security Notices</a:t>
            </a:r>
            <a:br>
              <a:rPr lang="en-US" dirty="0"/>
            </a:br>
            <a:r>
              <a:rPr lang="en-US" dirty="0">
                <a:hlinkClick r:id="rId5"/>
              </a:rPr>
              <a:t>https://usn.ubuntu.com/</a:t>
            </a:r>
            <a:endParaRPr lang="en-US" dirty="0"/>
          </a:p>
          <a:p>
            <a:pPr lvl="2"/>
            <a:r>
              <a:rPr lang="en-US" dirty="0"/>
              <a:t>Amazon Web Services Latest Bulletins</a:t>
            </a:r>
            <a:br>
              <a:rPr lang="en-US" dirty="0"/>
            </a:br>
            <a:r>
              <a:rPr lang="en-US" dirty="0">
                <a:hlinkClick r:id="rId6"/>
              </a:rPr>
              <a:t>https://aws.amazon.com/security/security-bulletins/</a:t>
            </a:r>
            <a:endParaRPr lang="en-US" dirty="0"/>
          </a:p>
          <a:p>
            <a:pPr lvl="2"/>
            <a:r>
              <a:rPr lang="en-US" dirty="0"/>
              <a:t>jQuery Updates Blog</a:t>
            </a:r>
            <a:br>
              <a:rPr lang="en-US" dirty="0"/>
            </a:br>
            <a:r>
              <a:rPr lang="en-US" dirty="0">
                <a:hlinkClick r:id="rId7"/>
              </a:rPr>
              <a:t>https://blog.jquery.com</a:t>
            </a:r>
            <a:endParaRPr lang="en-US" dirty="0"/>
          </a:p>
          <a:p>
            <a:pPr lvl="2"/>
            <a:r>
              <a:rPr lang="en-US" dirty="0"/>
              <a:t>Chrome Releases</a:t>
            </a:r>
            <a:br>
              <a:rPr lang="en-US" dirty="0"/>
            </a:br>
            <a:r>
              <a:rPr lang="en-US" dirty="0">
                <a:hlinkClick r:id="rId8"/>
              </a:rPr>
              <a:t>https://chromereleases.googleblog.com</a:t>
            </a:r>
            <a:endParaRPr lang="en-US" dirty="0"/>
          </a:p>
        </p:txBody>
      </p:sp>
      <p:sp>
        <p:nvSpPr>
          <p:cNvPr id="4" name="Title 3"/>
          <p:cNvSpPr>
            <a:spLocks noGrp="1"/>
          </p:cNvSpPr>
          <p:nvPr>
            <p:ph type="title"/>
          </p:nvPr>
        </p:nvSpPr>
        <p:spPr/>
        <p:txBody>
          <a:bodyPr/>
          <a:lstStyle/>
          <a:p>
            <a:r>
              <a:rPr lang="en-US" dirty="0"/>
              <a:t>Subscribe to Vendor Security Bulletins and Advisories</a:t>
            </a:r>
          </a:p>
        </p:txBody>
      </p:sp>
      <p:pic>
        <p:nvPicPr>
          <p:cNvPr id="6" name="Picture 2" descr="Image result for checklist png">
            <a:extLst>
              <a:ext uri="{FF2B5EF4-FFF2-40B4-BE49-F238E27FC236}">
                <a16:creationId xmlns:a16="http://schemas.microsoft.com/office/drawing/2014/main" id="{2799CCE8-528E-4EB2-97B7-CB09D67911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682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bug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24258">
            <a:off x="6263908" y="3067109"/>
            <a:ext cx="1282694" cy="1646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agnifying glass png"/>
          <p:cNvPicPr>
            <a:picLocks noChangeAspect="1" noChangeArrowheads="1"/>
          </p:cNvPicPr>
          <p:nvPr/>
        </p:nvPicPr>
        <p:blipFill rotWithShape="1">
          <a:blip r:embed="rId3">
            <a:extLst>
              <a:ext uri="{28A0092B-C50C-407E-A947-70E740481C1C}">
                <a14:useLocalDpi xmlns:a14="http://schemas.microsoft.com/office/drawing/2010/main" val="0"/>
              </a:ext>
            </a:extLst>
          </a:blip>
          <a:srcRect r="25766"/>
          <a:stretch/>
        </p:blipFill>
        <p:spPr bwMode="auto">
          <a:xfrm rot="5400000">
            <a:off x="4143372" y="2518471"/>
            <a:ext cx="4648199" cy="40308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51</a:t>
            </a:fld>
            <a:endParaRPr lang="en-US" dirty="0"/>
          </a:p>
        </p:txBody>
      </p:sp>
      <p:sp>
        <p:nvSpPr>
          <p:cNvPr id="3" name="Content Placeholder 2"/>
          <p:cNvSpPr>
            <a:spLocks noGrp="1"/>
          </p:cNvSpPr>
          <p:nvPr>
            <p:ph idx="1"/>
          </p:nvPr>
        </p:nvSpPr>
        <p:spPr/>
        <p:txBody>
          <a:bodyPr/>
          <a:lstStyle/>
          <a:p>
            <a:r>
              <a:rPr lang="en-US" dirty="0"/>
              <a:t>Open source software project issue trackers</a:t>
            </a:r>
          </a:p>
          <a:p>
            <a:pPr lvl="1"/>
            <a:r>
              <a:rPr lang="en-US" dirty="0"/>
              <a:t>Provide latest information on updates and ongoing issues</a:t>
            </a:r>
          </a:p>
          <a:p>
            <a:pPr lvl="1"/>
            <a:r>
              <a:rPr lang="en-US" dirty="0"/>
              <a:t>Examples:</a:t>
            </a:r>
          </a:p>
          <a:p>
            <a:pPr lvl="2"/>
            <a:r>
              <a:rPr lang="en-US" dirty="0"/>
              <a:t>Node.js</a:t>
            </a:r>
            <a:br>
              <a:rPr lang="en-US" dirty="0"/>
            </a:br>
            <a:r>
              <a:rPr lang="en-US" dirty="0">
                <a:hlinkClick r:id="rId4"/>
              </a:rPr>
              <a:t>https://groups.google.com/forum/#!forum/nodejs-sec</a:t>
            </a:r>
            <a:endParaRPr lang="en-US" dirty="0"/>
          </a:p>
          <a:p>
            <a:pPr lvl="2"/>
            <a:r>
              <a:rPr lang="en-US" dirty="0"/>
              <a:t>Python Bug Tracker</a:t>
            </a:r>
            <a:br>
              <a:rPr lang="en-US" dirty="0"/>
            </a:br>
            <a:r>
              <a:rPr lang="en-US" dirty="0">
                <a:hlinkClick r:id="rId5"/>
              </a:rPr>
              <a:t>https://bugs.python.org/</a:t>
            </a:r>
            <a:endParaRPr lang="en-US" dirty="0"/>
          </a:p>
          <a:p>
            <a:pPr lvl="2"/>
            <a:r>
              <a:rPr lang="en-US" dirty="0"/>
              <a:t>Hadoop Issue Tracking</a:t>
            </a:r>
            <a:br>
              <a:rPr lang="en-US" dirty="0"/>
            </a:br>
            <a:r>
              <a:rPr lang="en-US" dirty="0">
                <a:hlinkClick r:id="rId6"/>
              </a:rPr>
              <a:t>https://hadoop.apache.org/issue_tracking.html</a:t>
            </a:r>
            <a:endParaRPr lang="en-US" dirty="0"/>
          </a:p>
          <a:p>
            <a:pPr lvl="2"/>
            <a:r>
              <a:rPr lang="en-US" dirty="0"/>
              <a:t>MySQL Bugs</a:t>
            </a:r>
            <a:br>
              <a:rPr lang="en-US" dirty="0"/>
            </a:br>
            <a:r>
              <a:rPr lang="en-US" dirty="0">
                <a:hlinkClick r:id="rId7"/>
              </a:rPr>
              <a:t>https://bugs.mysql.com</a:t>
            </a:r>
            <a:endParaRPr lang="en-US" dirty="0"/>
          </a:p>
          <a:p>
            <a:pPr lvl="2"/>
            <a:r>
              <a:rPr lang="en-US" dirty="0"/>
              <a:t>Docker Issues</a:t>
            </a:r>
            <a:br>
              <a:rPr lang="en-US" dirty="0"/>
            </a:br>
            <a:r>
              <a:rPr lang="en-US" dirty="0">
                <a:hlinkClick r:id="rId8"/>
              </a:rPr>
              <a:t>https://github.com/docker/docker/issues</a:t>
            </a:r>
            <a:endParaRPr lang="en-US" dirty="0"/>
          </a:p>
          <a:p>
            <a:pPr lvl="2"/>
            <a:endParaRPr lang="en-US" dirty="0"/>
          </a:p>
        </p:txBody>
      </p:sp>
      <p:sp>
        <p:nvSpPr>
          <p:cNvPr id="4" name="Title 3"/>
          <p:cNvSpPr>
            <a:spLocks noGrp="1"/>
          </p:cNvSpPr>
          <p:nvPr>
            <p:ph type="title"/>
          </p:nvPr>
        </p:nvSpPr>
        <p:spPr/>
        <p:txBody>
          <a:bodyPr/>
          <a:lstStyle/>
          <a:p>
            <a:r>
              <a:rPr lang="en-US" dirty="0"/>
              <a:t>Follow Open Source Software Issue Trackers</a:t>
            </a:r>
          </a:p>
        </p:txBody>
      </p:sp>
      <p:pic>
        <p:nvPicPr>
          <p:cNvPr id="9" name="Picture 2" descr="Image result for checklist png">
            <a:extLst>
              <a:ext uri="{FF2B5EF4-FFF2-40B4-BE49-F238E27FC236}">
                <a16:creationId xmlns:a16="http://schemas.microsoft.com/office/drawing/2014/main" id="{4D013095-0BAD-4B1F-AA40-B468FA304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077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698F96-E38B-4A7F-B8BB-CDC7EEE559B8}"/>
              </a:ext>
            </a:extLst>
          </p:cNvPr>
          <p:cNvPicPr>
            <a:picLocks noChangeAspect="1"/>
          </p:cNvPicPr>
          <p:nvPr/>
        </p:nvPicPr>
        <p:blipFill>
          <a:blip r:embed="rId2"/>
          <a:stretch>
            <a:fillRect/>
          </a:stretch>
        </p:blipFill>
        <p:spPr>
          <a:xfrm>
            <a:off x="0" y="944880"/>
            <a:ext cx="9144000" cy="5913120"/>
          </a:xfrm>
          <a:prstGeom prst="rect">
            <a:avLst/>
          </a:prstGeom>
        </p:spPr>
      </p:pic>
      <p:sp>
        <p:nvSpPr>
          <p:cNvPr id="2" name="Slide Number Placeholder 1"/>
          <p:cNvSpPr>
            <a:spLocks noGrp="1"/>
          </p:cNvSpPr>
          <p:nvPr>
            <p:ph type="sldNum" sz="quarter" idx="12"/>
          </p:nvPr>
        </p:nvSpPr>
        <p:spPr/>
        <p:txBody>
          <a:bodyPr/>
          <a:lstStyle/>
          <a:p>
            <a:fld id="{A8160BDD-7155-D744-B749-9730458604AD}" type="slidenum">
              <a:rPr lang="en-US" smtClean="0"/>
              <a:pPr/>
              <a:t>52</a:t>
            </a:fld>
            <a:endParaRPr lang="en-US" dirty="0"/>
          </a:p>
        </p:txBody>
      </p:sp>
      <p:sp>
        <p:nvSpPr>
          <p:cNvPr id="3" name="Content Placeholder 2"/>
          <p:cNvSpPr>
            <a:spLocks noGrp="1"/>
          </p:cNvSpPr>
          <p:nvPr>
            <p:ph idx="1"/>
          </p:nvPr>
        </p:nvSpPr>
        <p:spPr>
          <a:xfrm>
            <a:off x="1828800" y="2619808"/>
            <a:ext cx="1905524" cy="1984519"/>
          </a:xfrm>
        </p:spPr>
        <p:txBody>
          <a:bodyPr>
            <a:noAutofit/>
          </a:bodyPr>
          <a:lstStyle/>
          <a:p>
            <a:pPr marL="0" indent="0">
              <a:buNone/>
            </a:pPr>
            <a:r>
              <a:rPr lang="en-US" sz="1400" dirty="0"/>
              <a:t>Security blogs, discussion forums, and groups geared toward software development and information security provide insights and reporting on the latest trends in software vulnerabilities and cyber security issues.</a:t>
            </a:r>
          </a:p>
        </p:txBody>
      </p:sp>
      <p:sp>
        <p:nvSpPr>
          <p:cNvPr id="4" name="Title 3"/>
          <p:cNvSpPr>
            <a:spLocks noGrp="1"/>
          </p:cNvSpPr>
          <p:nvPr>
            <p:ph type="title"/>
          </p:nvPr>
        </p:nvSpPr>
        <p:spPr/>
        <p:txBody>
          <a:bodyPr/>
          <a:lstStyle/>
          <a:p>
            <a:r>
              <a:rPr lang="en-US" dirty="0"/>
              <a:t>Follow Security Community Sites</a:t>
            </a:r>
          </a:p>
        </p:txBody>
      </p:sp>
      <p:sp>
        <p:nvSpPr>
          <p:cNvPr id="5" name="AutoShape 2" descr="Image result for community 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5"/>
          <p:cNvSpPr/>
          <p:nvPr/>
        </p:nvSpPr>
        <p:spPr>
          <a:xfrm>
            <a:off x="3810000" y="2643850"/>
            <a:ext cx="4113073" cy="2677656"/>
          </a:xfrm>
          <a:prstGeom prst="rect">
            <a:avLst/>
          </a:prstGeom>
        </p:spPr>
        <p:txBody>
          <a:bodyPr wrap="square">
            <a:spAutoFit/>
          </a:bodyPr>
          <a:lstStyle/>
          <a:p>
            <a:pPr marL="285750" indent="-285750">
              <a:buFont typeface="Arial" panose="020B0604020202020204" pitchFamily="34" charset="0"/>
              <a:buChar char="•"/>
            </a:pPr>
            <a:r>
              <a:rPr lang="en-US" sz="1200" dirty="0"/>
              <a:t>Fortinet Blog</a:t>
            </a:r>
            <a:br>
              <a:rPr lang="en-US" sz="1200" dirty="0"/>
            </a:br>
            <a:r>
              <a:rPr lang="en-US" sz="1200" dirty="0">
                <a:hlinkClick r:id="rId3"/>
              </a:rPr>
              <a:t>https://blog.fortinet.com</a:t>
            </a:r>
            <a:endParaRPr lang="en-US" sz="1200" dirty="0"/>
          </a:p>
          <a:p>
            <a:pPr marL="285750" indent="-285750">
              <a:buFont typeface="Arial" panose="020B0604020202020204" pitchFamily="34" charset="0"/>
              <a:buChar char="•"/>
            </a:pPr>
            <a:r>
              <a:rPr lang="en-US" sz="1200" dirty="0"/>
              <a:t>Naked Security</a:t>
            </a:r>
            <a:br>
              <a:rPr lang="en-US" sz="1200" dirty="0"/>
            </a:br>
            <a:r>
              <a:rPr lang="en-US" sz="1200" dirty="0">
                <a:hlinkClick r:id="rId4"/>
              </a:rPr>
              <a:t>https://nakedsecurity.sophos.com</a:t>
            </a:r>
            <a:endParaRPr lang="en-US" sz="1200" dirty="0"/>
          </a:p>
          <a:p>
            <a:pPr marL="285750" indent="-285750">
              <a:buFont typeface="Arial" panose="020B0604020202020204" pitchFamily="34" charset="0"/>
              <a:buChar char="•"/>
            </a:pPr>
            <a:r>
              <a:rPr lang="en-US" sz="1200" dirty="0"/>
              <a:t>Securosis Blog</a:t>
            </a:r>
            <a:br>
              <a:rPr lang="en-US" sz="1200" dirty="0"/>
            </a:br>
            <a:r>
              <a:rPr lang="en-US" sz="1200" dirty="0">
                <a:hlinkClick r:id="rId5"/>
              </a:rPr>
              <a:t>https://securosis.com/blog</a:t>
            </a:r>
            <a:endParaRPr lang="en-US" sz="1200" dirty="0"/>
          </a:p>
          <a:p>
            <a:pPr marL="285750" indent="-285750">
              <a:buFont typeface="Arial" panose="020B0604020202020204" pitchFamily="34" charset="0"/>
              <a:buChar char="•"/>
            </a:pPr>
            <a:r>
              <a:rPr lang="en-US" sz="1200" dirty="0"/>
              <a:t>Uncommon Sense Security</a:t>
            </a:r>
            <a:br>
              <a:rPr lang="en-US" sz="1200" dirty="0"/>
            </a:br>
            <a:r>
              <a:rPr lang="en-US" sz="1200" dirty="0">
                <a:hlinkClick r:id="rId6"/>
              </a:rPr>
              <a:t>http://blog.uncommonsensesecurity.com</a:t>
            </a:r>
            <a:endParaRPr lang="en-US" sz="1200" dirty="0"/>
          </a:p>
          <a:p>
            <a:pPr marL="285750" indent="-285750">
              <a:buFont typeface="Arial" panose="020B0604020202020204" pitchFamily="34" charset="0"/>
              <a:buChar char="•"/>
            </a:pPr>
            <a:r>
              <a:rPr lang="en-US" sz="1200" dirty="0"/>
              <a:t>Schneier on Security</a:t>
            </a:r>
            <a:br>
              <a:rPr lang="en-US" sz="1200" dirty="0"/>
            </a:br>
            <a:r>
              <a:rPr lang="en-US" sz="1200" dirty="0">
                <a:hlinkClick r:id="rId7"/>
              </a:rPr>
              <a:t>https://www.schneier.com</a:t>
            </a:r>
            <a:endParaRPr lang="en-US" sz="1200" dirty="0"/>
          </a:p>
          <a:p>
            <a:pPr marL="285750" indent="-285750">
              <a:buFont typeface="Arial" panose="020B0604020202020204" pitchFamily="34" charset="0"/>
              <a:buChar char="•"/>
            </a:pPr>
            <a:r>
              <a:rPr lang="en-US" sz="1200" dirty="0"/>
              <a:t>Krebs on Security</a:t>
            </a:r>
            <a:br>
              <a:rPr lang="en-US" sz="1200" dirty="0"/>
            </a:br>
            <a:r>
              <a:rPr lang="en-US" sz="1200" dirty="0">
                <a:hlinkClick r:id="rId8"/>
              </a:rPr>
              <a:t>https://krebsonsecurity.com</a:t>
            </a:r>
            <a:endParaRPr lang="en-US" sz="1200" dirty="0"/>
          </a:p>
          <a:p>
            <a:pPr marL="285750" indent="-285750">
              <a:buFont typeface="Arial" panose="020B0604020202020204" pitchFamily="34" charset="0"/>
              <a:buChar char="•"/>
            </a:pPr>
            <a:r>
              <a:rPr lang="en-US" sz="1200" dirty="0"/>
              <a:t>StackOverflow</a:t>
            </a:r>
            <a:br>
              <a:rPr lang="en-US" sz="1200" dirty="0"/>
            </a:br>
            <a:r>
              <a:rPr lang="en-US" sz="1200" dirty="0">
                <a:hlinkClick r:id="rId9"/>
              </a:rPr>
              <a:t>https://stackoverflow.com/questions/tagged/security</a:t>
            </a:r>
            <a:endParaRPr lang="en-US" sz="1200" dirty="0"/>
          </a:p>
        </p:txBody>
      </p:sp>
      <p:pic>
        <p:nvPicPr>
          <p:cNvPr id="10" name="Picture 2" descr="Image result for checklist png">
            <a:extLst>
              <a:ext uri="{FF2B5EF4-FFF2-40B4-BE49-F238E27FC236}">
                <a16:creationId xmlns:a16="http://schemas.microsoft.com/office/drawing/2014/main" id="{C37F0E19-79B2-43B8-8D7B-CE884D9690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602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53</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Attacking various websites and applications yourself:</a:t>
            </a:r>
          </a:p>
          <a:p>
            <a:pPr lvl="1"/>
            <a:r>
              <a:rPr lang="en-US" dirty="0"/>
              <a:t>One of the best ways to gain experience with common vulnerabilities</a:t>
            </a:r>
          </a:p>
          <a:p>
            <a:pPr lvl="1"/>
            <a:r>
              <a:rPr lang="en-US" dirty="0"/>
              <a:t>Probably illegal</a:t>
            </a:r>
          </a:p>
          <a:p>
            <a:pPr lvl="1"/>
            <a:r>
              <a:rPr lang="en-US" dirty="0"/>
              <a:t>Will annoy system operators and users</a:t>
            </a:r>
          </a:p>
          <a:p>
            <a:endParaRPr lang="en-US" dirty="0"/>
          </a:p>
          <a:p>
            <a:r>
              <a:rPr lang="en-US" dirty="0"/>
              <a:t>A legal and more polite alternative—use example applications and </a:t>
            </a:r>
            <a:br>
              <a:rPr lang="en-US" dirty="0"/>
            </a:br>
            <a:r>
              <a:rPr lang="en-US" dirty="0"/>
              <a:t>websites expressly provided for this purpose</a:t>
            </a:r>
          </a:p>
          <a:p>
            <a:pPr lvl="1"/>
            <a:r>
              <a:rPr lang="en-US" dirty="0"/>
              <a:t>OWASP Juice Shop Project</a:t>
            </a:r>
            <a:br>
              <a:rPr lang="en-US" dirty="0"/>
            </a:br>
            <a:r>
              <a:rPr lang="en-US" dirty="0"/>
              <a:t>Used in this course to provide the "Woodworker's Wheelhouse" online store catalog</a:t>
            </a:r>
            <a:br>
              <a:rPr lang="en-US" dirty="0"/>
            </a:br>
            <a:r>
              <a:rPr lang="en-US" dirty="0">
                <a:hlinkClick r:id="rId2"/>
              </a:rPr>
              <a:t>https://www.owasp.org/index.php/OWASP_Juice_Shop_Project</a:t>
            </a:r>
            <a:endParaRPr lang="en-US" dirty="0"/>
          </a:p>
          <a:p>
            <a:pPr lvl="1"/>
            <a:r>
              <a:rPr lang="en-US" dirty="0"/>
              <a:t>OWASP Vulnerable Web Applications Directory Project</a:t>
            </a:r>
            <a:br>
              <a:rPr lang="en-US" dirty="0"/>
            </a:br>
            <a:r>
              <a:rPr lang="en-US" dirty="0">
                <a:hlinkClick r:id="rId3"/>
              </a:rPr>
              <a:t>https://www.owasp.org/index.php/OWASP_Vulnerable_Web_Applications_Directory_Project</a:t>
            </a:r>
            <a:endParaRPr lang="en-US" dirty="0"/>
          </a:p>
          <a:p>
            <a:pPr lvl="1"/>
            <a:r>
              <a:rPr lang="en-US" dirty="0"/>
              <a:t>15 Vulnerable Sites To (Legally) Practice Your Hacking Skills – 2016 UPDATE</a:t>
            </a:r>
            <a:br>
              <a:rPr lang="en-US" dirty="0"/>
            </a:br>
            <a:r>
              <a:rPr lang="en-US" dirty="0">
                <a:hlinkClick r:id="rId4"/>
              </a:rPr>
              <a:t>https://www.checkmarx.com/2016/12/04/15-vulnerable-sites-legally-practice-hackingskills-2016-update/</a:t>
            </a:r>
            <a:endParaRPr lang="en-US" dirty="0"/>
          </a:p>
          <a:p>
            <a:pPr lvl="1"/>
            <a:r>
              <a:rPr lang="en-US" dirty="0"/>
              <a:t>40+ Intentionally Vulnerable Websites To (Legally) Practice Your Hacking Skills</a:t>
            </a:r>
            <a:br>
              <a:rPr lang="en-US" dirty="0"/>
            </a:br>
            <a:r>
              <a:rPr lang="en-US" dirty="0">
                <a:hlinkClick r:id="rId5"/>
              </a:rPr>
              <a:t>https://www.bonkersabouttech.com/security/40-intentionally-vulnerable-websites-topractice-your-hacking-skills/392</a:t>
            </a:r>
            <a:endParaRPr lang="en-US" dirty="0"/>
          </a:p>
          <a:p>
            <a:pPr lvl="1"/>
            <a:r>
              <a:rPr lang="en-US" dirty="0"/>
              <a:t>Penetration Testing Practice Lab—Vulnerable Apps / Systems</a:t>
            </a:r>
            <a:br>
              <a:rPr lang="en-US" dirty="0"/>
            </a:br>
            <a:r>
              <a:rPr lang="en-US" dirty="0">
                <a:hlinkClick r:id="rId6"/>
              </a:rPr>
              <a:t>https://www.amanhardikar.com/mindmaps/Practice.html</a:t>
            </a:r>
            <a:endParaRPr lang="en-US" dirty="0"/>
          </a:p>
          <a:p>
            <a:endParaRPr lang="en-US" dirty="0"/>
          </a:p>
        </p:txBody>
      </p:sp>
      <p:sp>
        <p:nvSpPr>
          <p:cNvPr id="4" name="Title 3"/>
          <p:cNvSpPr>
            <a:spLocks noGrp="1"/>
          </p:cNvSpPr>
          <p:nvPr>
            <p:ph type="title"/>
          </p:nvPr>
        </p:nvSpPr>
        <p:spPr/>
        <p:txBody>
          <a:bodyPr/>
          <a:lstStyle/>
          <a:p>
            <a:r>
              <a:rPr lang="en-US" dirty="0"/>
              <a:t>Practice Your Hacking Skills </a:t>
            </a:r>
          </a:p>
        </p:txBody>
      </p:sp>
      <p:grpSp>
        <p:nvGrpSpPr>
          <p:cNvPr id="7" name="Group 6"/>
          <p:cNvGrpSpPr/>
          <p:nvPr/>
        </p:nvGrpSpPr>
        <p:grpSpPr>
          <a:xfrm>
            <a:off x="6793747" y="1167350"/>
            <a:ext cx="2160437" cy="2020533"/>
            <a:chOff x="6849521" y="1027467"/>
            <a:chExt cx="2078961" cy="1944333"/>
          </a:xfrm>
        </p:grpSpPr>
        <p:pic>
          <p:nvPicPr>
            <p:cNvPr id="7176" name="Picture 8" descr="Image result for mortarboard png"/>
            <p:cNvPicPr>
              <a:picLocks noChangeAspect="1" noChangeArrowheads="1"/>
            </p:cNvPicPr>
            <p:nvPr/>
          </p:nvPicPr>
          <p:blipFill rotWithShape="1">
            <a:blip r:embed="rId7">
              <a:extLst>
                <a:ext uri="{28A0092B-C50C-407E-A947-70E740481C1C}">
                  <a14:useLocalDpi xmlns:a14="http://schemas.microsoft.com/office/drawing/2010/main" val="0"/>
                </a:ext>
              </a:extLst>
            </a:blip>
            <a:srcRect b="28558"/>
            <a:stretch/>
          </p:blipFill>
          <p:spPr bwMode="auto">
            <a:xfrm>
              <a:off x="6849521" y="1027467"/>
              <a:ext cx="2078961" cy="194433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hacker fawkes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2846" y="1521838"/>
              <a:ext cx="1217409" cy="1217409"/>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Image result for checklist png">
            <a:extLst>
              <a:ext uri="{FF2B5EF4-FFF2-40B4-BE49-F238E27FC236}">
                <a16:creationId xmlns:a16="http://schemas.microsoft.com/office/drawing/2014/main" id="{97197418-460A-4BA3-B0FD-28821C33E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542925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459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54</a:t>
            </a:fld>
            <a:endParaRPr lang="en-US" dirty="0"/>
          </a:p>
        </p:txBody>
      </p:sp>
      <p:sp>
        <p:nvSpPr>
          <p:cNvPr id="3" name="Content Placeholder 2"/>
          <p:cNvSpPr>
            <a:spLocks noGrp="1"/>
          </p:cNvSpPr>
          <p:nvPr>
            <p:ph idx="1"/>
          </p:nvPr>
        </p:nvSpPr>
        <p:spPr/>
        <p:txBody>
          <a:bodyPr/>
          <a:lstStyle/>
          <a:p>
            <a:r>
              <a:rPr lang="en-US" dirty="0"/>
              <a:t>Woodworkers Wheelhouse</a:t>
            </a:r>
          </a:p>
          <a:p>
            <a:pPr lvl="1"/>
            <a:r>
              <a:rPr lang="en-US" dirty="0"/>
              <a:t>Serves as the “setting” for activities in this course.</a:t>
            </a:r>
          </a:p>
          <a:p>
            <a:pPr lvl="1"/>
            <a:r>
              <a:rPr lang="en-US" dirty="0"/>
              <a:t>Imaginary company that sells hardwood lumber, tools, and other supplies for woodworkers and other hobbyists, as well as some home improvement and interior decorating supplies.</a:t>
            </a:r>
          </a:p>
          <a:p>
            <a:r>
              <a:rPr lang="en-US" dirty="0"/>
              <a:t>You will work on a web-based application for Woodworkers Wheelhouse</a:t>
            </a:r>
          </a:p>
          <a:p>
            <a:pPr lvl="1"/>
            <a:r>
              <a:rPr lang="en-US" dirty="0"/>
              <a:t>Includes a product catalog from which customers can order products online, and various other features.</a:t>
            </a:r>
          </a:p>
          <a:p>
            <a:pPr lvl="1"/>
            <a:r>
              <a:rPr lang="en-US" dirty="0"/>
              <a:t>Prototype app started by another developer.</a:t>
            </a:r>
          </a:p>
          <a:p>
            <a:pPr lvl="1"/>
            <a:r>
              <a:rPr lang="en-US" dirty="0"/>
              <a:t>Developed in:</a:t>
            </a:r>
          </a:p>
          <a:p>
            <a:pPr lvl="2"/>
            <a:r>
              <a:rPr lang="en-US" dirty="0"/>
              <a:t>Node.js version 6.10.3</a:t>
            </a:r>
          </a:p>
          <a:p>
            <a:pPr lvl="2"/>
            <a:r>
              <a:rPr lang="en-US" dirty="0"/>
              <a:t>Express.js</a:t>
            </a:r>
          </a:p>
          <a:p>
            <a:pPr lvl="2"/>
            <a:r>
              <a:rPr lang="en-US" dirty="0"/>
              <a:t>Angular.js</a:t>
            </a:r>
          </a:p>
          <a:p>
            <a:pPr lvl="2"/>
            <a:r>
              <a:rPr lang="en-US" dirty="0"/>
              <a:t>Bootstrap</a:t>
            </a:r>
          </a:p>
          <a:p>
            <a:pPr lvl="2"/>
            <a:r>
              <a:rPr lang="en-US" dirty="0"/>
              <a:t>Other web development frameworks</a:t>
            </a:r>
          </a:p>
          <a:p>
            <a:r>
              <a:rPr lang="en-US" dirty="0"/>
              <a:t>To begin, you will research Node.js on the web</a:t>
            </a:r>
            <a:br>
              <a:rPr lang="en-US" dirty="0"/>
            </a:br>
            <a:r>
              <a:rPr lang="en-US" dirty="0"/>
              <a:t>to identify any vulnerabilities in this version.</a:t>
            </a:r>
          </a:p>
        </p:txBody>
      </p:sp>
      <p:sp>
        <p:nvSpPr>
          <p:cNvPr id="4" name="Title 3"/>
          <p:cNvSpPr>
            <a:spLocks noGrp="1"/>
          </p:cNvSpPr>
          <p:nvPr>
            <p:ph type="title"/>
          </p:nvPr>
        </p:nvSpPr>
        <p:spPr/>
        <p:txBody>
          <a:bodyPr/>
          <a:lstStyle/>
          <a:p>
            <a:r>
              <a:rPr lang="en-US" dirty="0"/>
              <a:t>Activity: Identifying Sources for Vulnerability Intelligence</a:t>
            </a:r>
          </a:p>
        </p:txBody>
      </p:sp>
      <p:pic>
        <p:nvPicPr>
          <p:cNvPr id="5" name="Picture 4"/>
          <p:cNvPicPr>
            <a:picLocks noChangeAspect="1"/>
          </p:cNvPicPr>
          <p:nvPr/>
        </p:nvPicPr>
        <p:blipFill>
          <a:blip r:embed="rId2"/>
          <a:stretch>
            <a:fillRect/>
          </a:stretch>
        </p:blipFill>
        <p:spPr>
          <a:xfrm>
            <a:off x="7315200" y="5121808"/>
            <a:ext cx="1725124" cy="1630038"/>
          </a:xfrm>
          <a:prstGeom prst="rect">
            <a:avLst/>
          </a:prstGeom>
        </p:spPr>
      </p:pic>
      <p:pic>
        <p:nvPicPr>
          <p:cNvPr id="8198" name="Picture 6" descr="Image result for express.js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296" y="3630054"/>
            <a:ext cx="1584794" cy="4805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ngular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245" y="4147830"/>
            <a:ext cx="1167426" cy="31111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bootstrap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3952" y="4553648"/>
            <a:ext cx="902012" cy="4510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javascipt logo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127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55</a:t>
            </a:fld>
            <a:endParaRPr lang="en-US" dirty="0"/>
          </a:p>
        </p:txBody>
      </p:sp>
      <p:sp>
        <p:nvSpPr>
          <p:cNvPr id="4" name="Content Placeholder 3"/>
          <p:cNvSpPr>
            <a:spLocks noGrp="1"/>
          </p:cNvSpPr>
          <p:nvPr>
            <p:ph type="body" sz="quarter" idx="13"/>
          </p:nvPr>
        </p:nvSpPr>
        <p:spPr/>
        <p:txBody>
          <a:bodyPr/>
          <a:lstStyle/>
          <a:p>
            <a:r>
              <a:rPr lang="en-US" dirty="0"/>
              <a:t>What major security-focused activities do you currently employ within your development processes?</a:t>
            </a:r>
          </a:p>
          <a:p>
            <a:r>
              <a:rPr lang="en-US" dirty="0"/>
              <a:t>What other sources of vulnerability intelligence will you use in your own software projects?</a:t>
            </a:r>
          </a:p>
        </p:txBody>
      </p:sp>
    </p:spTree>
    <p:extLst>
      <p:ext uri="{BB962C8B-B14F-4D97-AF65-F5344CB8AC3E}">
        <p14:creationId xmlns:p14="http://schemas.microsoft.com/office/powerpoint/2010/main" val="1493054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User Impact</a:t>
            </a:r>
          </a:p>
        </p:txBody>
      </p:sp>
      <p:sp>
        <p:nvSpPr>
          <p:cNvPr id="3" name="Content Placeholder 2"/>
          <p:cNvSpPr>
            <a:spLocks noGrp="1"/>
          </p:cNvSpPr>
          <p:nvPr>
            <p:ph idx="1"/>
          </p:nvPr>
        </p:nvSpPr>
        <p:spPr>
          <a:xfrm>
            <a:off x="341924" y="1307130"/>
            <a:ext cx="5144476" cy="4935408"/>
          </a:xfrm>
        </p:spPr>
        <p:txBody>
          <a:bodyPr>
            <a:normAutofit/>
          </a:bodyPr>
          <a:lstStyle/>
          <a:p>
            <a:r>
              <a:rPr lang="en-US" dirty="0"/>
              <a:t>Programmers produce a wide range of software that affect users and other customers.</a:t>
            </a:r>
          </a:p>
          <a:p>
            <a:r>
              <a:rPr lang="en-US" dirty="0"/>
              <a:t>Users:</a:t>
            </a:r>
          </a:p>
          <a:p>
            <a:pPr lvl="1"/>
            <a:r>
              <a:rPr lang="en-US" dirty="0"/>
              <a:t>May or may not interact directly with your software</a:t>
            </a:r>
          </a:p>
          <a:p>
            <a:pPr lvl="1"/>
            <a:r>
              <a:rPr lang="en-US" dirty="0"/>
              <a:t>Can be impacted even by software they have no direct contact with</a:t>
            </a:r>
          </a:p>
        </p:txBody>
      </p:sp>
      <p:sp>
        <p:nvSpPr>
          <p:cNvPr id="2" name="Slide Number Placeholder 1"/>
          <p:cNvSpPr>
            <a:spLocks noGrp="1"/>
          </p:cNvSpPr>
          <p:nvPr>
            <p:ph type="sldNum" sz="quarter" idx="12"/>
          </p:nvPr>
        </p:nvSpPr>
        <p:spPr/>
        <p:txBody>
          <a:bodyPr/>
          <a:lstStyle/>
          <a:p>
            <a:fld id="{A8160BDD-7155-D744-B749-9730458604AD}"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5707654" y="4343400"/>
            <a:ext cx="3057525" cy="1438275"/>
          </a:xfrm>
          <a:prstGeom prst="rect">
            <a:avLst/>
          </a:prstGeom>
        </p:spPr>
      </p:pic>
      <p:sp>
        <p:nvSpPr>
          <p:cNvPr id="6" name="Arrow: Down 5"/>
          <p:cNvSpPr/>
          <p:nvPr/>
        </p:nvSpPr>
        <p:spPr>
          <a:xfrm>
            <a:off x="6046091" y="3374805"/>
            <a:ext cx="2438400" cy="609600"/>
          </a:xfrm>
          <a:prstGeom prst="downArrow">
            <a:avLst>
              <a:gd name="adj1" fmla="val 50000"/>
              <a:gd name="adj2" fmla="val 67368"/>
            </a:avLst>
          </a:prstGeom>
          <a:solidFill>
            <a:srgbClr val="676767"/>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10" name="Group 9"/>
          <p:cNvGrpSpPr/>
          <p:nvPr/>
        </p:nvGrpSpPr>
        <p:grpSpPr>
          <a:xfrm>
            <a:off x="6579191" y="1333599"/>
            <a:ext cx="1314450" cy="1723539"/>
            <a:chOff x="6579191" y="1752600"/>
            <a:chExt cx="1314450" cy="1723539"/>
          </a:xfrm>
        </p:grpSpPr>
        <p:pic>
          <p:nvPicPr>
            <p:cNvPr id="8" name="Picture 7"/>
            <p:cNvPicPr>
              <a:picLocks noChangeAspect="1"/>
            </p:cNvPicPr>
            <p:nvPr/>
          </p:nvPicPr>
          <p:blipFill>
            <a:blip r:embed="rId3"/>
            <a:stretch>
              <a:fillRect/>
            </a:stretch>
          </p:blipFill>
          <p:spPr>
            <a:xfrm>
              <a:off x="6579191" y="1752600"/>
              <a:ext cx="1314450" cy="1723539"/>
            </a:xfrm>
            <a:prstGeom prst="rect">
              <a:avLst/>
            </a:prstGeom>
          </p:spPr>
        </p:pic>
        <p:sp>
          <p:nvSpPr>
            <p:cNvPr id="9" name="TextBox 8"/>
            <p:cNvSpPr txBox="1"/>
            <p:nvPr/>
          </p:nvSpPr>
          <p:spPr>
            <a:xfrm>
              <a:off x="6838932" y="2259040"/>
              <a:ext cx="1025474" cy="646331"/>
            </a:xfrm>
            <a:prstGeom prst="rect">
              <a:avLst/>
            </a:prstGeom>
            <a:noFill/>
          </p:spPr>
          <p:txBody>
            <a:bodyPr wrap="none" rtlCol="0">
              <a:spAutoFit/>
              <a:scene3d>
                <a:camera prst="orthographicFront">
                  <a:rot lat="0" lon="21299965" rev="300000"/>
                </a:camera>
                <a:lightRig rig="threePt" dir="t"/>
              </a:scene3d>
            </a:bodyPr>
            <a:lstStyle/>
            <a:p>
              <a:pPr algn="ctr"/>
              <a:r>
                <a:rPr lang="en-US" dirty="0">
                  <a:solidFill>
                    <a:schemeClr val="bg1"/>
                  </a:solidFill>
                </a:rPr>
                <a:t>Your</a:t>
              </a:r>
            </a:p>
            <a:p>
              <a:pPr algn="ctr"/>
              <a:r>
                <a:rPr lang="en-US" dirty="0">
                  <a:solidFill>
                    <a:schemeClr val="bg1"/>
                  </a:solidFill>
                </a:rPr>
                <a:t>Software</a:t>
              </a:r>
            </a:p>
          </p:txBody>
        </p:sp>
      </p:grpSp>
      <p:sp>
        <p:nvSpPr>
          <p:cNvPr id="11" name="TextBox 10"/>
          <p:cNvSpPr txBox="1"/>
          <p:nvPr/>
        </p:nvSpPr>
        <p:spPr>
          <a:xfrm>
            <a:off x="6920489" y="3440181"/>
            <a:ext cx="689612" cy="307777"/>
          </a:xfrm>
          <a:prstGeom prst="rect">
            <a:avLst/>
          </a:prstGeom>
          <a:noFill/>
        </p:spPr>
        <p:txBody>
          <a:bodyPr wrap="none" rtlCol="0">
            <a:spAutoFit/>
          </a:bodyPr>
          <a:lstStyle/>
          <a:p>
            <a:pPr algn="ctr"/>
            <a:r>
              <a:rPr lang="en-US" sz="1400" dirty="0">
                <a:solidFill>
                  <a:schemeClr val="bg1"/>
                </a:solidFill>
              </a:rPr>
              <a:t>Impact</a:t>
            </a:r>
          </a:p>
        </p:txBody>
      </p:sp>
    </p:spTree>
    <p:extLst>
      <p:ext uri="{BB962C8B-B14F-4D97-AF65-F5344CB8AC3E}">
        <p14:creationId xmlns:p14="http://schemas.microsoft.com/office/powerpoint/2010/main" val="148447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Expectations</a:t>
            </a:r>
          </a:p>
        </p:txBody>
      </p:sp>
      <p:sp>
        <p:nvSpPr>
          <p:cNvPr id="3" name="Content Placeholder 2"/>
          <p:cNvSpPr>
            <a:spLocks noGrp="1"/>
          </p:cNvSpPr>
          <p:nvPr>
            <p:ph idx="1"/>
          </p:nvPr>
        </p:nvSpPr>
        <p:spPr>
          <a:xfrm>
            <a:off x="341924" y="1307130"/>
            <a:ext cx="4992076" cy="4935408"/>
          </a:xfrm>
        </p:spPr>
        <p:txBody>
          <a:bodyPr>
            <a:normAutofit/>
          </a:bodyPr>
          <a:lstStyle/>
          <a:p>
            <a:r>
              <a:rPr lang="en-US" dirty="0"/>
              <a:t>Users expect that your software will provide them with protection.</a:t>
            </a:r>
          </a:p>
          <a:p>
            <a:pPr lvl="2"/>
            <a:r>
              <a:rPr lang="en-US" dirty="0"/>
              <a:t>Privacy</a:t>
            </a:r>
          </a:p>
          <a:p>
            <a:pPr lvl="2"/>
            <a:r>
              <a:rPr lang="en-US" dirty="0"/>
              <a:t>Security</a:t>
            </a:r>
          </a:p>
          <a:p>
            <a:pPr lvl="2"/>
            <a:r>
              <a:rPr lang="en-US" dirty="0"/>
              <a:t>Confidentiality</a:t>
            </a:r>
          </a:p>
          <a:p>
            <a:pPr lvl="2"/>
            <a:r>
              <a:rPr lang="en-US" dirty="0"/>
              <a:t>Safety</a:t>
            </a:r>
          </a:p>
          <a:p>
            <a:r>
              <a:rPr lang="en-US" dirty="0"/>
              <a:t>Users must be protected from themselves, in some cases.</a:t>
            </a:r>
          </a:p>
          <a:p>
            <a:r>
              <a:rPr lang="en-US" dirty="0"/>
              <a:t>Users will be generous with software ratings if you protect their security and privacy.</a:t>
            </a:r>
          </a:p>
          <a:p>
            <a:r>
              <a:rPr lang="en-US" dirty="0"/>
              <a:t>To fulfill customer expectations, you need to:</a:t>
            </a:r>
          </a:p>
          <a:p>
            <a:pPr lvl="1"/>
            <a:r>
              <a:rPr lang="en-US" dirty="0"/>
              <a:t>Understand the platform your software runs on</a:t>
            </a:r>
          </a:p>
          <a:p>
            <a:pPr lvl="1"/>
            <a:r>
              <a:rPr lang="en-US" dirty="0"/>
              <a:t>Know where the vulnerabilities are</a:t>
            </a:r>
          </a:p>
          <a:p>
            <a:pPr lvl="1"/>
            <a:r>
              <a:rPr lang="en-US" dirty="0"/>
              <a:t>Develop software that protects users</a:t>
            </a:r>
          </a:p>
        </p:txBody>
      </p:sp>
      <p:sp>
        <p:nvSpPr>
          <p:cNvPr id="4" name="Slide Number Placeholder 3"/>
          <p:cNvSpPr>
            <a:spLocks noGrp="1"/>
          </p:cNvSpPr>
          <p:nvPr>
            <p:ph type="sldNum" sz="quarter" idx="12"/>
          </p:nvPr>
        </p:nvSpPr>
        <p:spPr/>
        <p:txBody>
          <a:bodyPr/>
          <a:lstStyle/>
          <a:p>
            <a:fld id="{A8160BDD-7155-D744-B749-9730458604AD}" type="slidenum">
              <a:rPr lang="en-US" smtClean="0"/>
              <a:t>7</a:t>
            </a:fld>
            <a:endParaRPr lang="en-US" dirty="0"/>
          </a:p>
        </p:txBody>
      </p:sp>
      <p:pic>
        <p:nvPicPr>
          <p:cNvPr id="7" name="Picture 6"/>
          <p:cNvPicPr>
            <a:picLocks noChangeAspect="1"/>
          </p:cNvPicPr>
          <p:nvPr/>
        </p:nvPicPr>
        <p:blipFill>
          <a:blip r:embed="rId2"/>
          <a:stretch>
            <a:fillRect/>
          </a:stretch>
        </p:blipFill>
        <p:spPr>
          <a:xfrm>
            <a:off x="5707654" y="1531959"/>
            <a:ext cx="3057525" cy="1438275"/>
          </a:xfrm>
          <a:prstGeom prst="rect">
            <a:avLst/>
          </a:prstGeom>
        </p:spPr>
      </p:pic>
      <p:sp>
        <p:nvSpPr>
          <p:cNvPr id="8" name="Arrow: Down 7"/>
          <p:cNvSpPr/>
          <p:nvPr/>
        </p:nvSpPr>
        <p:spPr>
          <a:xfrm>
            <a:off x="6046091" y="3374805"/>
            <a:ext cx="2438400" cy="609600"/>
          </a:xfrm>
          <a:prstGeom prst="downArrow">
            <a:avLst>
              <a:gd name="adj1" fmla="val 50000"/>
              <a:gd name="adj2" fmla="val 67368"/>
            </a:avLst>
          </a:prstGeom>
          <a:solidFill>
            <a:srgbClr val="676767"/>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9" name="Group 8"/>
          <p:cNvGrpSpPr/>
          <p:nvPr/>
        </p:nvGrpSpPr>
        <p:grpSpPr>
          <a:xfrm>
            <a:off x="6579191" y="4267200"/>
            <a:ext cx="1314450" cy="1723539"/>
            <a:chOff x="6579191" y="1752600"/>
            <a:chExt cx="1314450" cy="1723539"/>
          </a:xfrm>
        </p:grpSpPr>
        <p:pic>
          <p:nvPicPr>
            <p:cNvPr id="10" name="Picture 9"/>
            <p:cNvPicPr>
              <a:picLocks noChangeAspect="1"/>
            </p:cNvPicPr>
            <p:nvPr/>
          </p:nvPicPr>
          <p:blipFill>
            <a:blip r:embed="rId3"/>
            <a:stretch>
              <a:fillRect/>
            </a:stretch>
          </p:blipFill>
          <p:spPr>
            <a:xfrm>
              <a:off x="6579191" y="1752600"/>
              <a:ext cx="1314450" cy="1723539"/>
            </a:xfrm>
            <a:prstGeom prst="rect">
              <a:avLst/>
            </a:prstGeom>
          </p:spPr>
        </p:pic>
        <p:sp>
          <p:nvSpPr>
            <p:cNvPr id="11" name="TextBox 10"/>
            <p:cNvSpPr txBox="1"/>
            <p:nvPr/>
          </p:nvSpPr>
          <p:spPr>
            <a:xfrm>
              <a:off x="6838932" y="2259040"/>
              <a:ext cx="1025474" cy="646331"/>
            </a:xfrm>
            <a:prstGeom prst="rect">
              <a:avLst/>
            </a:prstGeom>
            <a:noFill/>
          </p:spPr>
          <p:txBody>
            <a:bodyPr wrap="none" rtlCol="0">
              <a:spAutoFit/>
              <a:scene3d>
                <a:camera prst="orthographicFront">
                  <a:rot lat="0" lon="21299965" rev="300000"/>
                </a:camera>
                <a:lightRig rig="threePt" dir="t"/>
              </a:scene3d>
            </a:bodyPr>
            <a:lstStyle/>
            <a:p>
              <a:pPr algn="ctr"/>
              <a:r>
                <a:rPr lang="en-US" dirty="0">
                  <a:solidFill>
                    <a:schemeClr val="bg1"/>
                  </a:solidFill>
                </a:rPr>
                <a:t>Your</a:t>
              </a:r>
            </a:p>
            <a:p>
              <a:pPr algn="ctr"/>
              <a:r>
                <a:rPr lang="en-US" dirty="0">
                  <a:solidFill>
                    <a:schemeClr val="bg1"/>
                  </a:solidFill>
                </a:rPr>
                <a:t>Software</a:t>
              </a:r>
            </a:p>
          </p:txBody>
        </p:sp>
      </p:grpSp>
      <p:sp>
        <p:nvSpPr>
          <p:cNvPr id="12" name="TextBox 11"/>
          <p:cNvSpPr txBox="1"/>
          <p:nvPr/>
        </p:nvSpPr>
        <p:spPr>
          <a:xfrm>
            <a:off x="6706808" y="3440181"/>
            <a:ext cx="1116972" cy="307777"/>
          </a:xfrm>
          <a:prstGeom prst="rect">
            <a:avLst/>
          </a:prstGeom>
          <a:noFill/>
        </p:spPr>
        <p:txBody>
          <a:bodyPr wrap="none" rtlCol="0">
            <a:spAutoFit/>
          </a:bodyPr>
          <a:lstStyle/>
          <a:p>
            <a:pPr algn="ctr"/>
            <a:r>
              <a:rPr lang="en-US" sz="1400" dirty="0">
                <a:solidFill>
                  <a:schemeClr val="bg1"/>
                </a:solidFill>
              </a:rPr>
              <a:t>Expectations</a:t>
            </a:r>
          </a:p>
        </p:txBody>
      </p:sp>
    </p:spTree>
    <p:extLst>
      <p:ext uri="{BB962C8B-B14F-4D97-AF65-F5344CB8AC3E}">
        <p14:creationId xmlns:p14="http://schemas.microsoft.com/office/powerpoint/2010/main" val="404728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8</a:t>
            </a:fld>
            <a:endParaRPr lang="en-US" dirty="0"/>
          </a:p>
        </p:txBody>
      </p:sp>
      <p:sp>
        <p:nvSpPr>
          <p:cNvPr id="2" name="Title 1"/>
          <p:cNvSpPr>
            <a:spLocks noGrp="1"/>
          </p:cNvSpPr>
          <p:nvPr>
            <p:ph type="title"/>
          </p:nvPr>
        </p:nvSpPr>
        <p:spPr/>
        <p:txBody>
          <a:bodyPr/>
          <a:lstStyle/>
          <a:p>
            <a:r>
              <a:rPr lang="en-US" dirty="0"/>
              <a:t>Platform Requirements</a:t>
            </a:r>
          </a:p>
        </p:txBody>
      </p:sp>
      <p:sp>
        <p:nvSpPr>
          <p:cNvPr id="3" name="Content Placeholder 2"/>
          <p:cNvSpPr>
            <a:spLocks noGrp="1"/>
          </p:cNvSpPr>
          <p:nvPr>
            <p:ph idx="1"/>
          </p:nvPr>
        </p:nvSpPr>
        <p:spPr/>
        <p:txBody>
          <a:bodyPr>
            <a:normAutofit lnSpcReduction="10000"/>
          </a:bodyPr>
          <a:lstStyle/>
          <a:p>
            <a:r>
              <a:rPr lang="en-US" dirty="0"/>
              <a:t>Everything is connected.</a:t>
            </a:r>
          </a:p>
          <a:p>
            <a:r>
              <a:rPr lang="en-US" dirty="0"/>
              <a:t>Apps that communicate with cloud services may be subject to special security rules and policies set forth by those organizations.</a:t>
            </a:r>
          </a:p>
          <a:p>
            <a:r>
              <a:rPr lang="en-US" dirty="0"/>
              <a:t>For example, Facebook requires that your apps:</a:t>
            </a:r>
          </a:p>
          <a:p>
            <a:pPr lvl="1"/>
            <a:r>
              <a:rPr lang="en-US" dirty="0"/>
              <a:t>Do not proxy, request, or collect Facebook user names or passwords</a:t>
            </a:r>
          </a:p>
          <a:p>
            <a:pPr lvl="1"/>
            <a:r>
              <a:rPr lang="en-US" dirty="0"/>
              <a:t>Provide a privacy policy to tell users what user data you will use and how you will use it</a:t>
            </a:r>
          </a:p>
          <a:p>
            <a:pPr lvl="1"/>
            <a:r>
              <a:rPr lang="en-US" dirty="0"/>
              <a:t>Include your privacy policy URL in the App Dashboard</a:t>
            </a:r>
          </a:p>
          <a:p>
            <a:pPr lvl="1"/>
            <a:r>
              <a:rPr lang="en-US" dirty="0"/>
              <a:t>Include a link to your app's privacy policy in the app</a:t>
            </a:r>
          </a:p>
          <a:p>
            <a:r>
              <a:rPr lang="en-US" dirty="0"/>
              <a:t>App stores have requirements for apps, including privacy and security</a:t>
            </a:r>
          </a:p>
          <a:p>
            <a:r>
              <a:rPr lang="en-US" dirty="0"/>
              <a:t>Example terms of use may be found at:</a:t>
            </a:r>
          </a:p>
          <a:p>
            <a:pPr lvl="1"/>
            <a:r>
              <a:rPr lang="en-US" dirty="0">
                <a:hlinkClick r:id="rId2"/>
              </a:rPr>
              <a:t>https://developer.amazon.com/help/da.html</a:t>
            </a:r>
            <a:endParaRPr lang="en-US" dirty="0"/>
          </a:p>
          <a:p>
            <a:pPr lvl="1"/>
            <a:r>
              <a:rPr lang="en-US" dirty="0">
                <a:hlinkClick r:id="rId3"/>
              </a:rPr>
              <a:t>https://legal.linkedin.com/api-terms-of-use</a:t>
            </a:r>
            <a:endParaRPr lang="en-US" dirty="0"/>
          </a:p>
          <a:p>
            <a:pPr lvl="1"/>
            <a:r>
              <a:rPr lang="en-US" dirty="0">
                <a:hlinkClick r:id="rId4"/>
              </a:rPr>
              <a:t>https://developers.facebook.com/policy/</a:t>
            </a:r>
            <a:endParaRPr lang="en-US" dirty="0"/>
          </a:p>
          <a:p>
            <a:r>
              <a:rPr lang="en-US" dirty="0"/>
              <a:t>As the app developer, it is your responsibility to read, understand, and adhere to the terms of use put forth by the service provider.</a:t>
            </a:r>
          </a:p>
        </p:txBody>
      </p:sp>
    </p:spTree>
    <p:extLst>
      <p:ext uri="{BB962C8B-B14F-4D97-AF65-F5344CB8AC3E}">
        <p14:creationId xmlns:p14="http://schemas.microsoft.com/office/powerpoint/2010/main" val="316893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a:t>
            </a:fld>
            <a:endParaRPr lang="en-US" dirty="0"/>
          </a:p>
        </p:txBody>
      </p:sp>
      <p:sp>
        <p:nvSpPr>
          <p:cNvPr id="4" name="Title 3"/>
          <p:cNvSpPr>
            <a:spLocks noGrp="1"/>
          </p:cNvSpPr>
          <p:nvPr>
            <p:ph type="title"/>
          </p:nvPr>
        </p:nvSpPr>
        <p:spPr/>
        <p:txBody>
          <a:bodyPr/>
          <a:lstStyle/>
          <a:p>
            <a:r>
              <a:rPr lang="en-US" dirty="0"/>
              <a:t>Consequences of Not Meeting Security Requirements</a:t>
            </a:r>
          </a:p>
        </p:txBody>
      </p:sp>
      <p:graphicFrame>
        <p:nvGraphicFramePr>
          <p:cNvPr id="6" name="Diagram 5"/>
          <p:cNvGraphicFramePr/>
          <p:nvPr/>
        </p:nvGraphicFramePr>
        <p:xfrm>
          <a:off x="1767561" y="1752600"/>
          <a:ext cx="5226618" cy="3484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990600" y="1369225"/>
            <a:ext cx="2907515" cy="1569660"/>
          </a:xfrm>
          <a:prstGeom prst="rect">
            <a:avLst/>
          </a:prstGeom>
          <a:ln>
            <a:noFill/>
          </a:ln>
        </p:spPr>
        <p:txBody>
          <a:bodyPr wrap="square">
            <a:spAutoFit/>
          </a:bodyPr>
          <a:lstStyle/>
          <a:p>
            <a:pPr marL="285750" indent="-285750">
              <a:buFont typeface="Arial" panose="020B0604020202020204" pitchFamily="34" charset="0"/>
              <a:buChar char="•"/>
            </a:pPr>
            <a:r>
              <a:rPr lang="en-US" sz="1600" dirty="0"/>
              <a:t>Embarrassment</a:t>
            </a:r>
          </a:p>
          <a:p>
            <a:pPr marL="285750" indent="-285750">
              <a:buFont typeface="Arial" panose="020B0604020202020204" pitchFamily="34" charset="0"/>
              <a:buChar char="•"/>
            </a:pPr>
            <a:r>
              <a:rPr lang="en-US" sz="1600" dirty="0"/>
              <a:t>Reputation loss</a:t>
            </a:r>
          </a:p>
          <a:p>
            <a:pPr marL="285750" indent="-285750">
              <a:buFont typeface="Arial" panose="020B0604020202020204" pitchFamily="34" charset="0"/>
              <a:buChar char="•"/>
            </a:pPr>
            <a:r>
              <a:rPr lang="en-US" sz="1600" dirty="0"/>
              <a:t>Job termination</a:t>
            </a:r>
          </a:p>
          <a:p>
            <a:pPr marL="285750" indent="-285750">
              <a:buFont typeface="Arial" panose="020B0604020202020204" pitchFamily="34" charset="0"/>
              <a:buChar char="•"/>
            </a:pPr>
            <a:r>
              <a:rPr lang="en-US" sz="1600" dirty="0"/>
              <a:t>Customer loss</a:t>
            </a:r>
          </a:p>
          <a:p>
            <a:pPr marL="285750" indent="-285750">
              <a:buFont typeface="Arial" panose="020B0604020202020204" pitchFamily="34" charset="0"/>
              <a:buChar char="•"/>
            </a:pPr>
            <a:r>
              <a:rPr lang="en-US" sz="1600" dirty="0"/>
              <a:t>Contract loss</a:t>
            </a:r>
          </a:p>
          <a:p>
            <a:pPr marL="285750" indent="-285750">
              <a:buFont typeface="Arial" panose="020B0604020202020204" pitchFamily="34" charset="0"/>
              <a:buChar char="•"/>
            </a:pPr>
            <a:r>
              <a:rPr lang="en-US" sz="1600" dirty="0"/>
              <a:t>Legal burdens</a:t>
            </a:r>
          </a:p>
        </p:txBody>
      </p:sp>
      <p:sp>
        <p:nvSpPr>
          <p:cNvPr id="9" name="Rectangle 8"/>
          <p:cNvSpPr/>
          <p:nvPr/>
        </p:nvSpPr>
        <p:spPr>
          <a:xfrm>
            <a:off x="6219544" y="1369225"/>
            <a:ext cx="2709240" cy="1815882"/>
          </a:xfrm>
          <a:prstGeom prst="rect">
            <a:avLst/>
          </a:prstGeom>
          <a:ln>
            <a:noFill/>
          </a:ln>
        </p:spPr>
        <p:txBody>
          <a:bodyPr wrap="square">
            <a:spAutoFit/>
          </a:bodyPr>
          <a:lstStyle/>
          <a:p>
            <a:pPr marL="285750" indent="-285750">
              <a:buFont typeface="Arial" panose="020B0604020202020204" pitchFamily="34" charset="0"/>
              <a:buChar char="•"/>
            </a:pPr>
            <a:r>
              <a:rPr lang="en-US" sz="1600" dirty="0"/>
              <a:t>Reputation loss</a:t>
            </a:r>
          </a:p>
          <a:p>
            <a:pPr marL="285750" indent="-285750">
              <a:buFont typeface="Arial" panose="020B0604020202020204" pitchFamily="34" charset="0"/>
              <a:buChar char="•"/>
            </a:pPr>
            <a:r>
              <a:rPr lang="en-US" sz="1600" dirty="0"/>
              <a:t>Goodwill loss</a:t>
            </a:r>
          </a:p>
          <a:p>
            <a:pPr marL="285750" indent="-285750">
              <a:buFont typeface="Arial" panose="020B0604020202020204" pitchFamily="34" charset="0"/>
              <a:buChar char="•"/>
            </a:pPr>
            <a:r>
              <a:rPr lang="en-US" sz="1600" dirty="0"/>
              <a:t>Reduced investor confidence</a:t>
            </a:r>
          </a:p>
          <a:p>
            <a:pPr marL="285750" indent="-285750">
              <a:buFont typeface="Arial" panose="020B0604020202020204" pitchFamily="34" charset="0"/>
              <a:buChar char="•"/>
            </a:pPr>
            <a:r>
              <a:rPr lang="en-US" sz="1600" dirty="0"/>
              <a:t>Customer loss</a:t>
            </a:r>
          </a:p>
          <a:p>
            <a:pPr marL="285750" indent="-285750">
              <a:buFont typeface="Arial" panose="020B0604020202020204" pitchFamily="34" charset="0"/>
              <a:buChar char="•"/>
            </a:pPr>
            <a:r>
              <a:rPr lang="en-US" sz="1600" dirty="0"/>
              <a:t>Revenue loss</a:t>
            </a:r>
          </a:p>
          <a:p>
            <a:pPr marL="285750" indent="-285750">
              <a:buFont typeface="Arial" panose="020B0604020202020204" pitchFamily="34" charset="0"/>
              <a:buChar char="•"/>
            </a:pPr>
            <a:r>
              <a:rPr lang="en-US" sz="1600" dirty="0"/>
              <a:t>Legal indemnification</a:t>
            </a:r>
          </a:p>
        </p:txBody>
      </p:sp>
      <p:sp>
        <p:nvSpPr>
          <p:cNvPr id="10" name="Rectangle 9"/>
          <p:cNvSpPr/>
          <p:nvPr/>
        </p:nvSpPr>
        <p:spPr>
          <a:xfrm>
            <a:off x="1019629" y="3757491"/>
            <a:ext cx="2934675" cy="2554545"/>
          </a:xfrm>
          <a:prstGeom prst="rect">
            <a:avLst/>
          </a:prstGeom>
          <a:ln>
            <a:noFill/>
          </a:ln>
        </p:spPr>
        <p:txBody>
          <a:bodyPr wrap="square" spcCol="274320">
            <a:spAutoFit/>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Inconvenience</a:t>
            </a:r>
          </a:p>
          <a:p>
            <a:pPr marL="285750" indent="-285750">
              <a:buFont typeface="Arial" panose="020B0604020202020204" pitchFamily="34" charset="0"/>
              <a:buChar char="•"/>
            </a:pPr>
            <a:r>
              <a:rPr lang="en-US" sz="1600" dirty="0"/>
              <a:t>Frustration</a:t>
            </a:r>
          </a:p>
          <a:p>
            <a:pPr marL="285750" indent="-285750">
              <a:buFont typeface="Arial" panose="020B0604020202020204" pitchFamily="34" charset="0"/>
              <a:buChar char="•"/>
            </a:pPr>
            <a:r>
              <a:rPr lang="en-US" sz="1600" dirty="0"/>
              <a:t>Data loss</a:t>
            </a:r>
          </a:p>
          <a:p>
            <a:pPr marL="285750" indent="-285750">
              <a:buFont typeface="Arial" panose="020B0604020202020204" pitchFamily="34" charset="0"/>
              <a:buChar char="•"/>
            </a:pPr>
            <a:r>
              <a:rPr lang="en-US" sz="1600" dirty="0"/>
              <a:t>Identity theft</a:t>
            </a:r>
          </a:p>
          <a:p>
            <a:pPr marL="285750" indent="-285750">
              <a:buFont typeface="Arial" panose="020B0604020202020204" pitchFamily="34" charset="0"/>
              <a:buChar char="•"/>
            </a:pPr>
            <a:r>
              <a:rPr lang="en-US" sz="1600" dirty="0"/>
              <a:t>Loss of time </a:t>
            </a:r>
          </a:p>
          <a:p>
            <a:pPr marL="285750" indent="-285750">
              <a:buFont typeface="Arial" panose="020B0604020202020204" pitchFamily="34" charset="0"/>
              <a:buChar char="•"/>
            </a:pPr>
            <a:r>
              <a:rPr lang="en-US" sz="1600" dirty="0"/>
              <a:t>Embarrassment at having brought a faulty app into the work environment</a:t>
            </a:r>
          </a:p>
          <a:p>
            <a:pPr marL="285750" indent="-285750">
              <a:buFont typeface="Arial" panose="020B0604020202020204" pitchFamily="34" charset="0"/>
              <a:buChar char="•"/>
            </a:pPr>
            <a:r>
              <a:rPr lang="en-US" sz="1600" dirty="0"/>
              <a:t>Anger toward the developer</a:t>
            </a:r>
          </a:p>
        </p:txBody>
      </p:sp>
      <p:sp>
        <p:nvSpPr>
          <p:cNvPr id="11" name="Rectangle 10"/>
          <p:cNvSpPr/>
          <p:nvPr/>
        </p:nvSpPr>
        <p:spPr>
          <a:xfrm>
            <a:off x="6219544" y="3910188"/>
            <a:ext cx="2709240" cy="2123658"/>
          </a:xfrm>
          <a:prstGeom prst="rect">
            <a:avLst/>
          </a:prstGeom>
          <a:ln>
            <a:noFill/>
          </a:ln>
        </p:spPr>
        <p:txBody>
          <a:bodyPr wrap="square">
            <a:spAutoFit/>
          </a:bodyPr>
          <a:lstStyle/>
          <a:p>
            <a:pPr marL="285750" indent="-285750">
              <a:buFont typeface="Arial" panose="020B0604020202020204" pitchFamily="34" charset="0"/>
              <a:buChar char="•"/>
            </a:pPr>
            <a:r>
              <a:rPr lang="en-US" sz="1600" dirty="0"/>
              <a:t>Inconvenience</a:t>
            </a:r>
          </a:p>
          <a:p>
            <a:pPr marL="285750" indent="-285750">
              <a:buFont typeface="Arial" panose="020B0604020202020204" pitchFamily="34" charset="0"/>
              <a:buChar char="•"/>
            </a:pPr>
            <a:r>
              <a:rPr lang="en-US" sz="1600" dirty="0"/>
              <a:t>Frustration</a:t>
            </a:r>
          </a:p>
          <a:p>
            <a:pPr marL="285750" indent="-285750">
              <a:buFont typeface="Arial" panose="020B0604020202020204" pitchFamily="34" charset="0"/>
              <a:buChar char="•"/>
            </a:pPr>
            <a:r>
              <a:rPr lang="en-US" sz="1600" dirty="0"/>
              <a:t>Time loss</a:t>
            </a:r>
          </a:p>
          <a:p>
            <a:pPr marL="285750" indent="-285750">
              <a:buFont typeface="Arial" panose="020B0604020202020204" pitchFamily="34" charset="0"/>
              <a:buChar char="•"/>
            </a:pPr>
            <a:r>
              <a:rPr lang="en-US" sz="1600" dirty="0"/>
              <a:t>Data loss</a:t>
            </a:r>
          </a:p>
          <a:p>
            <a:pPr marL="285750" indent="-285750">
              <a:buFont typeface="Arial" panose="020B0604020202020204" pitchFamily="34" charset="0"/>
              <a:buChar char="•"/>
            </a:pPr>
            <a:r>
              <a:rPr lang="en-US" sz="1600" dirty="0"/>
              <a:t>Anger toward the user who downloaded the app</a:t>
            </a:r>
          </a:p>
          <a:p>
            <a:pPr marL="285750" indent="-285750">
              <a:buFont typeface="Arial" panose="020B0604020202020204" pitchFamily="34" charset="0"/>
              <a:buChar char="•"/>
            </a:pPr>
            <a:r>
              <a:rPr lang="en-US" sz="1600" dirty="0"/>
              <a:t>Resentment toward the app developer and user</a:t>
            </a:r>
          </a:p>
        </p:txBody>
      </p:sp>
      <p:pic>
        <p:nvPicPr>
          <p:cNvPr id="4100" name="Picture 4" descr="Image result for broken lock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8722" y="2874812"/>
            <a:ext cx="1244296" cy="123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279508"/>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Template>
  <TotalTime>252</TotalTime>
  <Words>5608</Words>
  <Application>Microsoft Office PowerPoint</Application>
  <PresentationFormat>On-screen Show (4:3)</PresentationFormat>
  <Paragraphs>603</Paragraphs>
  <Slides>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Courier New</vt:lpstr>
      <vt:lpstr>Wingdings</vt:lpstr>
      <vt:lpstr>CNX</vt:lpstr>
      <vt:lpstr>Identifying the Need for Security in Your Software Projects</vt:lpstr>
      <vt:lpstr>PowerPoint Presentation</vt:lpstr>
      <vt:lpstr>Security Within the SDLC</vt:lpstr>
      <vt:lpstr>Business Requirements</vt:lpstr>
      <vt:lpstr>Standards and Compliance Requirements</vt:lpstr>
      <vt:lpstr>User Impact</vt:lpstr>
      <vt:lpstr>User Expectations</vt:lpstr>
      <vt:lpstr>Platform Requirements</vt:lpstr>
      <vt:lpstr>Consequences of Not Meeting Security Requirements</vt:lpstr>
      <vt:lpstr>Identify Sources of Security Requirements</vt:lpstr>
      <vt:lpstr>Elicit and Prioritize Security Requirements</vt:lpstr>
      <vt:lpstr>Meet PCI DSS Requirements</vt:lpstr>
      <vt:lpstr>Activity: Identifying Security Requirements and Expectations</vt:lpstr>
      <vt:lpstr>PowerPoint Presentation</vt:lpstr>
      <vt:lpstr>Three Ps of Software Security</vt:lpstr>
      <vt:lpstr>Software Security Terminology</vt:lpstr>
      <vt:lpstr>Activity: Identifying Factors That Undermine Security</vt:lpstr>
      <vt:lpstr>PowerPoint Presentation</vt:lpstr>
      <vt:lpstr>Builders and Breakers</vt:lpstr>
      <vt:lpstr>Hacking</vt:lpstr>
      <vt:lpstr>Phases of an Attack</vt:lpstr>
      <vt:lpstr>Common Attack Patterns</vt:lpstr>
      <vt:lpstr>Common Attack Patterns—1</vt:lpstr>
      <vt:lpstr>Common Attack Patterns—2</vt:lpstr>
      <vt:lpstr>Common Attack Patterns—3</vt:lpstr>
      <vt:lpstr>Common Attack Patterns—4</vt:lpstr>
      <vt:lpstr>Common Attack Patterns—5</vt:lpstr>
      <vt:lpstr>Common Attack Patterns—6</vt:lpstr>
      <vt:lpstr>Common Attack Patterns—7</vt:lpstr>
      <vt:lpstr>Common Attack Patterns—8</vt:lpstr>
      <vt:lpstr>Common Attack Patterns—9</vt:lpstr>
      <vt:lpstr>Require a Password</vt:lpstr>
      <vt:lpstr>Brute Force Attack</vt:lpstr>
      <vt:lpstr>Thwart Brute Force Attacks</vt:lpstr>
      <vt:lpstr>Hack Password Database</vt:lpstr>
      <vt:lpstr>Protect the Database</vt:lpstr>
      <vt:lpstr>Database Protections Can Be Bypassed</vt:lpstr>
      <vt:lpstr>So Don't Store Passwords at All</vt:lpstr>
      <vt:lpstr>Cracking a Hash Through a Lookup Table</vt:lpstr>
      <vt:lpstr>Just Add Salt</vt:lpstr>
      <vt:lpstr>Use a Breaker Mindset</vt:lpstr>
      <vt:lpstr>Activity: Identifying Vulnerabilities in an Application</vt:lpstr>
      <vt:lpstr>Activity: Cracking a Password Hash</vt:lpstr>
      <vt:lpstr>Activity: Fixing a Password Hash Vulnerability</vt:lpstr>
      <vt:lpstr>PowerPoint Presentation</vt:lpstr>
      <vt:lpstr>Vulnerability Intelligence</vt:lpstr>
      <vt:lpstr>Exploits</vt:lpstr>
      <vt:lpstr>Search Vulnerabilities Database</vt:lpstr>
      <vt:lpstr>Identify Common Vulnerabilities and Threat Patterns</vt:lpstr>
      <vt:lpstr>Subscribe to Vendor Security Bulletins and Advisories</vt:lpstr>
      <vt:lpstr>Follow Open Source Software Issue Trackers</vt:lpstr>
      <vt:lpstr>Follow Security Community Sites</vt:lpstr>
      <vt:lpstr>Practice Your Hacking Skills </vt:lpstr>
      <vt:lpstr>Activity: Identifying Sources for Vulnerability Intelligence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the Need for Security in Your Software Projects</dc:title>
  <dc:creator>Brian Sullivan</dc:creator>
  <cp:lastModifiedBy>Michelle Farney</cp:lastModifiedBy>
  <cp:revision>9</cp:revision>
  <dcterms:created xsi:type="dcterms:W3CDTF">2020-03-16T14:50:04Z</dcterms:created>
  <dcterms:modified xsi:type="dcterms:W3CDTF">2020-04-06T21:03:32Z</dcterms:modified>
</cp:coreProperties>
</file>